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60" r:id="rId3"/>
    <p:sldId id="257" r:id="rId4"/>
    <p:sldId id="337" r:id="rId5"/>
    <p:sldId id="322" r:id="rId6"/>
    <p:sldId id="373" r:id="rId7"/>
    <p:sldId id="328" r:id="rId8"/>
    <p:sldId id="333" r:id="rId9"/>
    <p:sldId id="329" r:id="rId10"/>
    <p:sldId id="363" r:id="rId11"/>
    <p:sldId id="369" r:id="rId12"/>
    <p:sldId id="306" r:id="rId13"/>
    <p:sldId id="307" r:id="rId14"/>
    <p:sldId id="317" r:id="rId15"/>
    <p:sldId id="365" r:id="rId16"/>
    <p:sldId id="364" r:id="rId17"/>
    <p:sldId id="319" r:id="rId18"/>
    <p:sldId id="372" r:id="rId19"/>
    <p:sldId id="318" r:id="rId20"/>
    <p:sldId id="342" r:id="rId21"/>
    <p:sldId id="343" r:id="rId22"/>
    <p:sldId id="366" r:id="rId23"/>
    <p:sldId id="344" r:id="rId24"/>
    <p:sldId id="367" r:id="rId25"/>
    <p:sldId id="374" r:id="rId26"/>
    <p:sldId id="368" r:id="rId27"/>
    <p:sldId id="377" r:id="rId28"/>
    <p:sldId id="375" r:id="rId29"/>
    <p:sldId id="371" r:id="rId30"/>
    <p:sldId id="347" r:id="rId31"/>
    <p:sldId id="348" r:id="rId32"/>
    <p:sldId id="376" r:id="rId33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>
        <p:scale>
          <a:sx n="80" d="100"/>
          <a:sy n="80" d="100"/>
        </p:scale>
        <p:origin x="-1526" y="-149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890" y="-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09786-8E24-42EA-8528-5C180C70D8D8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7AD28-CE01-48CA-896E-C87B4BE28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109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11E68-B599-406F-AF41-E1FD06B4B305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94C4C-BF0B-4263-A0D9-CF8F7F632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19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>
                <a:solidFill>
                  <a:prstClr val="black"/>
                </a:solidFill>
              </a:rPr>
              <a:pPr/>
              <a:t>18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94C4C-BF0B-4263-A0D9-CF8F7F632BB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6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7E9D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24379" y="369138"/>
            <a:ext cx="4312793" cy="48950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62655" y="2674620"/>
            <a:ext cx="5472684" cy="191566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7E9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39010" y="1773173"/>
            <a:ext cx="5450840" cy="2499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39010" y="1773173"/>
            <a:ext cx="5450840" cy="2499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99998"/>
            <a:ext cx="9144000" cy="6215380"/>
          </a:xfrm>
          <a:custGeom>
            <a:avLst/>
            <a:gdLst/>
            <a:ahLst/>
            <a:cxnLst/>
            <a:rect l="l" t="t" r="r" b="b"/>
            <a:pathLst>
              <a:path w="9144000" h="6215380">
                <a:moveTo>
                  <a:pt x="0" y="6215151"/>
                </a:moveTo>
                <a:lnTo>
                  <a:pt x="9144000" y="6215151"/>
                </a:lnTo>
                <a:lnTo>
                  <a:pt x="9144000" y="0"/>
                </a:lnTo>
                <a:lnTo>
                  <a:pt x="0" y="0"/>
                </a:lnTo>
                <a:lnTo>
                  <a:pt x="0" y="6215151"/>
                </a:lnTo>
                <a:close/>
              </a:path>
            </a:pathLst>
          </a:custGeom>
          <a:solidFill>
            <a:srgbClr val="E7E9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4400" y="1019047"/>
            <a:ext cx="7467599" cy="5796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4105"/>
              </a:lnSpc>
              <a:spcBef>
                <a:spcPts val="100"/>
              </a:spcBef>
              <a:spcAft>
                <a:spcPts val="600"/>
              </a:spcAft>
            </a:pPr>
            <a:r>
              <a:rPr lang="ru-RU" sz="3600" b="1" spc="-40" dirty="0" smtClean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sz="3600" b="1" spc="-40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600" b="1" spc="-40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sz="3600" b="1" spc="-4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600" b="1" spc="-40" dirty="0">
                <a:solidFill>
                  <a:srgbClr val="000000"/>
                </a:solidFill>
                <a:latin typeface="Arial"/>
                <a:cs typeface="Arial"/>
              </a:rPr>
              <a:t>О</a:t>
            </a:r>
            <a:r>
              <a:rPr lang="ru-RU" sz="3600" b="1" spc="-40" dirty="0" smtClean="0">
                <a:solidFill>
                  <a:srgbClr val="000000"/>
                </a:solidFill>
                <a:latin typeface="Arial"/>
                <a:cs typeface="Arial"/>
              </a:rPr>
              <a:t>бязанности и юридическая ответственность обучающихся</a:t>
            </a:r>
            <a:br>
              <a:rPr lang="ru-RU" sz="3600" b="1" spc="-40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2800" b="1" spc="-40" dirty="0" smtClean="0">
                <a:solidFill>
                  <a:srgbClr val="000000"/>
                </a:solidFill>
                <a:latin typeface="Arial"/>
                <a:cs typeface="Arial"/>
              </a:rPr>
              <a:t>понятия, виды, санкции</a:t>
            </a:r>
            <a:br>
              <a:rPr lang="ru-RU" sz="2800" b="1" spc="-40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2800" b="1" spc="-40" dirty="0" smtClean="0">
                <a:solidFill>
                  <a:srgbClr val="000000"/>
                </a:solidFill>
                <a:latin typeface="Arial"/>
                <a:cs typeface="Arial"/>
              </a:rPr>
              <a:t>(разговоры о важном)</a:t>
            </a:r>
            <a:r>
              <a:rPr lang="ru-RU" sz="3600" b="1" spc="-40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sz="3600" b="1" spc="-4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600" b="1" spc="-40" dirty="0" smtClean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sz="3600" b="1" spc="-40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600" b="1" spc="-40" dirty="0" smtClean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sz="3600" b="1" spc="-40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600" b="1" spc="-40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sz="3600" b="1" spc="-4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600" b="1" spc="-40" dirty="0" smtClean="0">
                <a:solidFill>
                  <a:srgbClr val="000000"/>
                </a:solidFill>
                <a:latin typeface="Arial"/>
                <a:cs typeface="Arial"/>
              </a:rPr>
              <a:t>				</a:t>
            </a:r>
            <a:r>
              <a:rPr lang="ru-RU" sz="2400" spc="-40" dirty="0" smtClean="0">
                <a:solidFill>
                  <a:srgbClr val="000000"/>
                </a:solidFill>
                <a:latin typeface="Arial"/>
                <a:cs typeface="Arial"/>
              </a:rPr>
              <a:t>© Ванюков И. В., 2025</a:t>
            </a:r>
            <a:br>
              <a:rPr lang="ru-RU" sz="2400" spc="-40" dirty="0" smtClean="0">
                <a:solidFill>
                  <a:srgbClr val="000000"/>
                </a:solidFill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100" y="152400"/>
            <a:ext cx="9067800" cy="597788"/>
          </a:xfrm>
          <a:custGeom>
            <a:avLst/>
            <a:gdLst/>
            <a:ahLst/>
            <a:cxnLst/>
            <a:rect l="l" t="t" r="r" b="b"/>
            <a:pathLst>
              <a:path w="9144000" h="500380">
                <a:moveTo>
                  <a:pt x="9144000" y="0"/>
                </a:moveTo>
                <a:lnTo>
                  <a:pt x="0" y="0"/>
                </a:lnTo>
                <a:lnTo>
                  <a:pt x="0" y="500037"/>
                </a:lnTo>
                <a:lnTo>
                  <a:pt x="9144000" y="500037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" y="1213217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51685" y="60960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27831" y="1295400"/>
            <a:ext cx="8488338" cy="601062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b="1" spc="-5" dirty="0" smtClean="0">
                <a:latin typeface="Calibri"/>
                <a:cs typeface="Calibri"/>
              </a:rPr>
              <a:t>Имущественный вред </a:t>
            </a:r>
            <a:r>
              <a:rPr lang="ru-RU" sz="2200" spc="-5" dirty="0" smtClean="0">
                <a:cs typeface="Calibri"/>
              </a:rPr>
              <a:t>– вред, причиненный имуществу другого лица (гражданину или организации)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b="1" spc="-5" dirty="0" smtClean="0">
                <a:cs typeface="Calibri"/>
              </a:rPr>
              <a:t>Убытки</a:t>
            </a:r>
            <a:r>
              <a:rPr lang="ru-RU" sz="2200" spc="-5" dirty="0" smtClean="0">
                <a:cs typeface="Calibri"/>
              </a:rPr>
              <a:t> –</a:t>
            </a:r>
            <a:r>
              <a:rPr lang="ru-RU" sz="2200" spc="-5" dirty="0">
                <a:cs typeface="Calibri"/>
              </a:rPr>
              <a:t> расходы, которые лицо, чье право нарушено, произвело или должно будет произвести для восстановления нарушенного права, утрата или повреждение его имущества </a:t>
            </a:r>
            <a:r>
              <a:rPr lang="ru-RU" sz="2200" b="1" spc="-5" dirty="0">
                <a:cs typeface="Calibri"/>
              </a:rPr>
              <a:t>(реальный ущерб</a:t>
            </a:r>
            <a:r>
              <a:rPr lang="ru-RU" sz="2200" b="1" spc="-5" dirty="0" smtClean="0">
                <a:cs typeface="Calibri"/>
              </a:rPr>
              <a:t>) </a:t>
            </a:r>
            <a:r>
              <a:rPr lang="ru-RU" sz="2200" spc="-5" dirty="0" smtClean="0">
                <a:cs typeface="Calibri"/>
              </a:rPr>
              <a:t>(н-р, ущерб от кражи), </a:t>
            </a:r>
            <a:r>
              <a:rPr lang="ru-RU" sz="2200" spc="-5" dirty="0">
                <a:cs typeface="Calibri"/>
              </a:rPr>
              <a:t>а также неполученные доходы, которые это лицо получило бы при обычных условиях гражданского оборота, если бы его право не было нарушено </a:t>
            </a:r>
            <a:r>
              <a:rPr lang="ru-RU" sz="2200" b="1" spc="-5" dirty="0">
                <a:cs typeface="Calibri"/>
              </a:rPr>
              <a:t>(упущенная выгода</a:t>
            </a:r>
            <a:r>
              <a:rPr lang="ru-RU" sz="2200" b="1" spc="-5" dirty="0" smtClean="0">
                <a:cs typeface="Calibri"/>
              </a:rPr>
              <a:t>)</a:t>
            </a:r>
            <a:r>
              <a:rPr lang="ru-RU" sz="2200" spc="-5" dirty="0" smtClean="0">
                <a:cs typeface="Calibri"/>
              </a:rPr>
              <a:t> (н-р, у таксиста угнали машину…)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b="1" spc="-5" dirty="0" smtClean="0">
                <a:cs typeface="Calibri"/>
              </a:rPr>
              <a:t>Штраф –</a:t>
            </a:r>
            <a:r>
              <a:rPr lang="ru-RU" sz="2200" spc="-5" dirty="0" smtClean="0">
                <a:cs typeface="Calibri"/>
              </a:rPr>
              <a:t> денежное взыскание. 1.Штраф гражданско-правовой –определенная </a:t>
            </a:r>
            <a:r>
              <a:rPr lang="ru-RU" sz="2200" spc="-5" dirty="0">
                <a:cs typeface="Calibri"/>
              </a:rPr>
              <a:t>законом или договором денежная сумма, которую должник обязан уплатить кредитору в случае неисполнения или ненадлежащего исполнения обязательства, </a:t>
            </a:r>
            <a:r>
              <a:rPr lang="ru-RU" sz="2200" spc="-5" dirty="0" smtClean="0">
                <a:cs typeface="Calibri"/>
              </a:rPr>
              <a:t>н-р, в </a:t>
            </a:r>
            <a:r>
              <a:rPr lang="ru-RU" sz="2200" spc="-5" dirty="0">
                <a:cs typeface="Calibri"/>
              </a:rPr>
              <a:t>случае просрочки </a:t>
            </a:r>
            <a:r>
              <a:rPr lang="ru-RU" sz="2200" spc="-5" dirty="0" smtClean="0">
                <a:cs typeface="Calibri"/>
              </a:rPr>
              <a:t>исполнения 2.Штраф </a:t>
            </a:r>
            <a:r>
              <a:rPr lang="ru-RU" sz="2200" spc="-5" dirty="0">
                <a:cs typeface="Calibri"/>
              </a:rPr>
              <a:t>административный – мера административного наказания за совершение административного </a:t>
            </a:r>
            <a:r>
              <a:rPr lang="ru-RU" sz="2200" spc="-5" dirty="0" smtClean="0">
                <a:cs typeface="Calibri"/>
              </a:rPr>
              <a:t>правонарушения 3.Штраф уголовный – мера наказания за совершение преступления</a:t>
            </a:r>
            <a:r>
              <a:rPr lang="ru-RU" sz="2800" dirty="0"/>
              <a:t/>
            </a:r>
            <a:br>
              <a:rPr lang="ru-RU" sz="2800" dirty="0"/>
            </a:br>
            <a:endParaRPr lang="ru-RU" sz="2600" spc="-5" dirty="0" smtClean="0">
              <a:latin typeface="Calibri"/>
              <a:cs typeface="Calibri"/>
            </a:endParaRPr>
          </a:p>
          <a:p>
            <a:pPr marR="5080">
              <a:lnSpc>
                <a:spcPct val="91600"/>
              </a:lnSpc>
              <a:spcBef>
                <a:spcPts val="365"/>
              </a:spcBef>
            </a:pPr>
            <a:r>
              <a:rPr lang="ru-RU" sz="2600" spc="-5" dirty="0" smtClean="0">
                <a:latin typeface="Calibri"/>
                <a:cs typeface="Calibri"/>
              </a:rPr>
              <a:t> 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66800" y="495795"/>
            <a:ext cx="7362634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Понятия и термины (продолжение)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4527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" y="1213217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51685" y="60960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27831" y="1295400"/>
            <a:ext cx="8488338" cy="6337953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</a:pPr>
            <a:r>
              <a:rPr lang="ru-RU" sz="2400" b="1" spc="-5" dirty="0">
                <a:cs typeface="Calibri"/>
              </a:rPr>
              <a:t>Моральный вред </a:t>
            </a:r>
            <a:r>
              <a:rPr lang="ru-RU" sz="2200" spc="-5" dirty="0">
                <a:cs typeface="Calibri"/>
              </a:rPr>
              <a:t>– физические или нравственные страдания, причиной которых стали действия (бездействие) причинителя вреда</a:t>
            </a:r>
          </a:p>
          <a:p>
            <a:pPr marL="12700" marR="5080">
              <a:lnSpc>
                <a:spcPct val="91600"/>
              </a:lnSpc>
            </a:pPr>
            <a:r>
              <a:rPr lang="ru-RU" sz="2200" b="1" spc="-5" dirty="0">
                <a:cs typeface="Calibri"/>
              </a:rPr>
              <a:t>	Судебное толкование Верховным судом РФ</a:t>
            </a:r>
          </a:p>
          <a:p>
            <a:pPr marL="12700" marR="5080">
              <a:lnSpc>
                <a:spcPct val="91600"/>
              </a:lnSpc>
            </a:pPr>
            <a:r>
              <a:rPr lang="ru-RU" sz="2400" b="1" spc="-5" dirty="0">
                <a:cs typeface="Calibri"/>
              </a:rPr>
              <a:t>Физические страдания </a:t>
            </a:r>
            <a:r>
              <a:rPr lang="ru-RU" sz="2200" dirty="0"/>
              <a:t>– физическая боль, связанная с повреждением здоровья, либо заболевание, в т. ч. перенесенное в результате нравственных страданий, ограничение возможности передвижения вследствие повреждения здоровья, неблагоприятные ощущения или болезненные симптомы</a:t>
            </a:r>
          </a:p>
          <a:p>
            <a:pPr marL="12700" marR="5080">
              <a:lnSpc>
                <a:spcPct val="91600"/>
              </a:lnSpc>
            </a:pPr>
            <a:r>
              <a:rPr lang="ru-RU" sz="2400" b="1" spc="-5" dirty="0">
                <a:cs typeface="Calibri"/>
              </a:rPr>
              <a:t>Нравственные страдания </a:t>
            </a:r>
            <a:r>
              <a:rPr lang="ru-RU" sz="2200" dirty="0"/>
              <a:t>– страдания, относящиеся к душевному неблагополучию  человека: чувства страха, унижения, стыда, беспомощности, разочарования, осознание неполноценности в связи с причинением увечья, переживания по утрате родственников, потерей работы, раскрытием семейной или врачебной тайны, распространением сведений, порочащих честь, достоинство или деловую репутацию, временным ограничением или лишением прав и другие негативные эмоции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800" dirty="0"/>
              <a:t/>
            </a:r>
            <a:br>
              <a:rPr lang="ru-RU" sz="2800" dirty="0"/>
            </a:br>
            <a:endParaRPr lang="ru-RU" sz="2600" spc="-5" dirty="0" smtClean="0">
              <a:latin typeface="Calibri"/>
              <a:cs typeface="Calibri"/>
            </a:endParaRPr>
          </a:p>
          <a:p>
            <a:pPr marR="5080">
              <a:lnSpc>
                <a:spcPct val="91600"/>
              </a:lnSpc>
              <a:spcBef>
                <a:spcPts val="365"/>
              </a:spcBef>
            </a:pPr>
            <a:r>
              <a:rPr lang="ru-RU" sz="2600" spc="-5" dirty="0" smtClean="0">
                <a:latin typeface="Calibri"/>
                <a:cs typeface="Calibri"/>
              </a:rPr>
              <a:t> 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66800" y="495795"/>
            <a:ext cx="7362634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Понятия и термины (продолжение)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1785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96486" y="14205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54554" y="62484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66254" y="1561541"/>
            <a:ext cx="8901545" cy="679000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latin typeface="Calibri"/>
                <a:cs typeface="Calibri"/>
              </a:rPr>
              <a:t>1. </a:t>
            </a:r>
            <a:r>
              <a:rPr lang="ru-RU" sz="2200" b="1" spc="-5" dirty="0" smtClean="0">
                <a:latin typeface="Calibri"/>
                <a:cs typeface="Calibri"/>
              </a:rPr>
              <a:t>Дисциплинарная </a:t>
            </a:r>
            <a:r>
              <a:rPr lang="ru-RU" sz="2200" spc="-5" dirty="0" smtClean="0">
                <a:latin typeface="Calibri"/>
                <a:cs typeface="Calibri"/>
              </a:rPr>
              <a:t>– возникает в рамках образовательных отношений. Основания – нарушение возложенных на субъекта обязанностей, правил, дисциплины. Применяется согласно трудовому, образовательному, </a:t>
            </a:r>
            <a:r>
              <a:rPr lang="ru-RU" sz="2200" spc="-5" dirty="0" smtClean="0">
                <a:cs typeface="Calibri"/>
              </a:rPr>
              <a:t>специальному (отраслевому) законодательству</a:t>
            </a:r>
            <a:endParaRPr lang="ru-RU" sz="2200" b="1" spc="-5" dirty="0" smtClean="0">
              <a:latin typeface="Calibri"/>
              <a:cs typeface="Calibri"/>
            </a:endParaRPr>
          </a:p>
          <a:p>
            <a:pPr>
              <a:spcAft>
                <a:spcPts val="300"/>
              </a:spcAft>
            </a:pPr>
            <a:r>
              <a:rPr lang="ru-RU" sz="2200" b="1" dirty="0" smtClean="0"/>
              <a:t>2.</a:t>
            </a:r>
            <a:r>
              <a:rPr lang="ru-RU" sz="2200" dirty="0" smtClean="0"/>
              <a:t> </a:t>
            </a:r>
            <a:r>
              <a:rPr lang="ru-RU" sz="2200" b="1" spc="-5" dirty="0">
                <a:latin typeface="Calibri"/>
                <a:cs typeface="Calibri"/>
              </a:rPr>
              <a:t>Гражданско-правовая</a:t>
            </a:r>
            <a:r>
              <a:rPr lang="ru-RU" sz="2200" dirty="0" smtClean="0"/>
              <a:t> – возникает в рамках гражданско-правовых отношений в связи с причинением имущественного или личного неимущественного вреда. Применяется согласно ГК РФ, иным ФЗ. Выделяется договорная и внедоговорная гражданско-правовая ответственность (причинение вреда)</a:t>
            </a:r>
          </a:p>
          <a:p>
            <a:pPr marL="12700" marR="5080" lvl="0">
              <a:lnSpc>
                <a:spcPct val="91600"/>
              </a:lnSpc>
              <a:spcBef>
                <a:spcPts val="365"/>
              </a:spcBef>
              <a:spcAft>
                <a:spcPts val="400"/>
              </a:spcAft>
            </a:pPr>
            <a:r>
              <a:rPr lang="ru-RU" sz="2200" b="1" spc="-5" dirty="0" smtClean="0">
                <a:solidFill>
                  <a:prstClr val="black"/>
                </a:solidFill>
                <a:cs typeface="Calibri"/>
              </a:rPr>
              <a:t>3.Административная</a:t>
            </a:r>
            <a:r>
              <a:rPr lang="ru-RU" sz="2200" spc="-5" dirty="0" smtClean="0">
                <a:solidFill>
                  <a:prstClr val="black"/>
                </a:solidFill>
                <a:cs typeface="Calibri"/>
              </a:rPr>
              <a:t> </a:t>
            </a:r>
            <a:r>
              <a:rPr lang="ru-RU" sz="2200" spc="-5" dirty="0">
                <a:solidFill>
                  <a:prstClr val="black"/>
                </a:solidFill>
                <a:cs typeface="Calibri"/>
              </a:rPr>
              <a:t>– применяется за совершение административного правонарушения, предусмотренного КоАП РФ. Виды: предупреждение, </a:t>
            </a:r>
            <a:r>
              <a:rPr lang="ru-RU" sz="2200" spc="-5" dirty="0" smtClean="0">
                <a:solidFill>
                  <a:prstClr val="black"/>
                </a:solidFill>
                <a:cs typeface="Calibri"/>
              </a:rPr>
              <a:t>штраф и </a:t>
            </a:r>
            <a:r>
              <a:rPr lang="ru-RU" sz="2200" spc="-5" dirty="0">
                <a:solidFill>
                  <a:prstClr val="black"/>
                </a:solidFill>
                <a:cs typeface="Calibri"/>
              </a:rPr>
              <a:t>др. Применяется в отношении юридических, физических, в т. ч. должностных  лиц </a:t>
            </a:r>
            <a:endParaRPr lang="ru-RU" sz="2200" dirty="0">
              <a:solidFill>
                <a:prstClr val="black"/>
              </a:solidFill>
            </a:endParaRPr>
          </a:p>
          <a:p>
            <a:pPr lvl="0">
              <a:spcAft>
                <a:spcPts val="400"/>
              </a:spcAft>
            </a:pPr>
            <a:endParaRPr lang="ru-RU" sz="2200" dirty="0" smtClean="0"/>
          </a:p>
          <a:p>
            <a:endParaRPr lang="ru-RU" sz="2400" dirty="0" smtClean="0"/>
          </a:p>
          <a:p>
            <a:endParaRPr lang="ru-RU" sz="2400" dirty="0"/>
          </a:p>
          <a:p>
            <a:r>
              <a:rPr lang="ru-RU" sz="2800" dirty="0"/>
              <a:t/>
            </a:r>
            <a:br>
              <a:rPr lang="ru-RU" sz="2800" dirty="0"/>
            </a:br>
            <a:endParaRPr lang="ru-RU" sz="2600" spc="-5" dirty="0" smtClean="0">
              <a:latin typeface="Calibri"/>
              <a:cs typeface="Calibri"/>
            </a:endParaRPr>
          </a:p>
          <a:p>
            <a:pPr marR="5080">
              <a:lnSpc>
                <a:spcPct val="91600"/>
              </a:lnSpc>
              <a:spcBef>
                <a:spcPts val="365"/>
              </a:spcBef>
            </a:pPr>
            <a:r>
              <a:rPr lang="ru-RU" sz="2600" spc="-5" dirty="0" smtClean="0">
                <a:latin typeface="Calibri"/>
                <a:cs typeface="Calibri"/>
              </a:rPr>
              <a:t> 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95305" y="533400"/>
            <a:ext cx="7715295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2. Виды юридической ответственности обучающихся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04864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3532" y="1561124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00200" y="6357401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23533" y="1561541"/>
            <a:ext cx="8509190" cy="6442661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Bef>
                <a:spcPts val="365"/>
              </a:spcBef>
              <a:spcAft>
                <a:spcPts val="400"/>
              </a:spcAft>
            </a:pPr>
            <a:r>
              <a:rPr lang="ru-RU" sz="2400" b="1" spc="-5" dirty="0" smtClean="0">
                <a:latin typeface="Calibri"/>
                <a:cs typeface="Calibri"/>
              </a:rPr>
              <a:t>4.</a:t>
            </a:r>
            <a:r>
              <a:rPr lang="ru-RU" sz="2400" b="1" spc="-5" dirty="0" smtClean="0">
                <a:cs typeface="Calibri"/>
              </a:rPr>
              <a:t> </a:t>
            </a:r>
            <a:r>
              <a:rPr lang="ru-RU" sz="2400" b="1" spc="-5" dirty="0">
                <a:cs typeface="Calibri"/>
              </a:rPr>
              <a:t>Уголовная </a:t>
            </a:r>
            <a:r>
              <a:rPr lang="ru-RU" sz="2400" spc="-5" dirty="0">
                <a:cs typeface="Calibri"/>
              </a:rPr>
              <a:t>– применяется за правонарушения,  указанные в </a:t>
            </a:r>
            <a:r>
              <a:rPr lang="ru-RU" sz="2400" spc="-5" dirty="0" smtClean="0">
                <a:cs typeface="Calibri"/>
              </a:rPr>
              <a:t>Уголовном кодексе </a:t>
            </a:r>
            <a:r>
              <a:rPr lang="ru-RU" sz="2400" spc="-5" dirty="0">
                <a:cs typeface="Calibri"/>
              </a:rPr>
              <a:t>РФ. Санкции: штраф, лишение свободы, обязательные или исправительные работы</a:t>
            </a:r>
            <a:r>
              <a:rPr lang="ru-RU" sz="2400" spc="-5" dirty="0" smtClean="0">
                <a:cs typeface="Calibri"/>
              </a:rPr>
              <a:t>, </a:t>
            </a:r>
            <a:r>
              <a:rPr lang="ru-RU" sz="2400" spc="-5" dirty="0">
                <a:cs typeface="Calibri"/>
              </a:rPr>
              <a:t>лишение </a:t>
            </a:r>
            <a:r>
              <a:rPr lang="ru-RU" sz="2400" spc="-5" dirty="0" smtClean="0">
                <a:cs typeface="Calibri"/>
              </a:rPr>
              <a:t>прав и </a:t>
            </a:r>
            <a:r>
              <a:rPr lang="ru-RU" sz="2400" spc="-5" dirty="0">
                <a:cs typeface="Calibri"/>
              </a:rPr>
              <a:t>др</a:t>
            </a:r>
            <a:r>
              <a:rPr lang="ru-RU" sz="2400" spc="-5" dirty="0" smtClean="0">
                <a:cs typeface="Calibri"/>
              </a:rPr>
              <a:t>.</a:t>
            </a:r>
          </a:p>
          <a:p>
            <a:pPr marL="12700" marR="5080">
              <a:lnSpc>
                <a:spcPct val="91600"/>
              </a:lnSpc>
              <a:spcBef>
                <a:spcPts val="365"/>
              </a:spcBef>
              <a:spcAft>
                <a:spcPts val="400"/>
              </a:spcAft>
            </a:pPr>
            <a:r>
              <a:rPr lang="ru-RU" sz="2400" b="1" spc="-5" dirty="0" smtClean="0">
                <a:cs typeface="Calibri"/>
              </a:rPr>
              <a:t>5. </a:t>
            </a:r>
            <a:r>
              <a:rPr lang="ru-RU" sz="2400" b="1" spc="-5" dirty="0">
                <a:cs typeface="Calibri"/>
              </a:rPr>
              <a:t>Жилищно-правовая </a:t>
            </a:r>
            <a:r>
              <a:rPr lang="ru-RU" sz="2400" spc="-5" dirty="0">
                <a:cs typeface="Calibri"/>
              </a:rPr>
              <a:t>– возникает за нарушения жилищного законодательства (ст.35 и иные ЖК РФ). Санкции в отношении </a:t>
            </a:r>
            <a:r>
              <a:rPr lang="ru-RU" sz="2400" spc="-5" dirty="0" smtClean="0">
                <a:cs typeface="Calibri"/>
              </a:rPr>
              <a:t>проживающих в общежитии – </a:t>
            </a:r>
            <a:r>
              <a:rPr lang="ru-RU" sz="2400" spc="-5" dirty="0">
                <a:cs typeface="Calibri"/>
              </a:rPr>
              <a:t>выселение </a:t>
            </a:r>
            <a:r>
              <a:rPr lang="ru-RU" sz="2400" spc="-5" dirty="0" smtClean="0">
                <a:cs typeface="Calibri"/>
              </a:rPr>
              <a:t>за нарушение правил проживания</a:t>
            </a:r>
          </a:p>
          <a:p>
            <a:pPr marL="12700" marR="5080">
              <a:lnSpc>
                <a:spcPct val="91600"/>
              </a:lnSpc>
              <a:spcBef>
                <a:spcPts val="365"/>
              </a:spcBef>
              <a:spcAft>
                <a:spcPts val="400"/>
              </a:spcAft>
            </a:pPr>
            <a:r>
              <a:rPr lang="ru-RU" sz="2400" b="1" spc="-5" dirty="0" smtClean="0">
                <a:cs typeface="Calibri"/>
              </a:rPr>
              <a:t>6. Ответственность студента </a:t>
            </a:r>
            <a:r>
              <a:rPr lang="ru-RU" sz="2400" spc="-5" dirty="0" smtClean="0">
                <a:cs typeface="Calibri"/>
              </a:rPr>
              <a:t>за неуспеваемость – мера, которую обязана предпринять образовательная организация к обучающемуся по программе СПО или ВО за то, что он не ликвидировал академическую задолженность. Выражается в отчислении из образовательной организации</a:t>
            </a:r>
            <a:endParaRPr lang="ru-RU" sz="2400" spc="-5" dirty="0">
              <a:cs typeface="Calibri"/>
            </a:endParaRPr>
          </a:p>
          <a:p>
            <a:pPr marL="12700" marR="5080">
              <a:lnSpc>
                <a:spcPct val="91600"/>
              </a:lnSpc>
              <a:spcBef>
                <a:spcPts val="365"/>
              </a:spcBef>
              <a:spcAft>
                <a:spcPts val="400"/>
              </a:spcAft>
            </a:pPr>
            <a:endParaRPr lang="ru-RU" sz="2400" dirty="0" smtClean="0"/>
          </a:p>
          <a:p>
            <a:endParaRPr lang="ru-RU" sz="2400" dirty="0"/>
          </a:p>
          <a:p>
            <a:r>
              <a:rPr lang="ru-RU" sz="2800" dirty="0"/>
              <a:t/>
            </a:r>
            <a:br>
              <a:rPr lang="ru-RU" sz="2800" dirty="0"/>
            </a:br>
            <a:endParaRPr lang="ru-RU" sz="2600" spc="-5" dirty="0" smtClean="0">
              <a:latin typeface="Calibri"/>
              <a:cs typeface="Calibri"/>
            </a:endParaRPr>
          </a:p>
          <a:p>
            <a:pPr marR="5080">
              <a:lnSpc>
                <a:spcPct val="91600"/>
              </a:lnSpc>
              <a:spcBef>
                <a:spcPts val="365"/>
              </a:spcBef>
            </a:pPr>
            <a:r>
              <a:rPr lang="ru-RU" sz="2600" spc="-5" dirty="0" smtClean="0">
                <a:latin typeface="Calibri"/>
                <a:cs typeface="Calibri"/>
              </a:rPr>
              <a:t> 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47966" y="533400"/>
            <a:ext cx="736263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Виды юридической ответственности обучающихся </a:t>
            </a:r>
            <a:r>
              <a:rPr lang="ru-RU" sz="2400" b="1" dirty="0" smtClean="0"/>
              <a:t>(продолжение)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4354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855" y="6248425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61210" y="60960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28601" y="1561541"/>
            <a:ext cx="8736330" cy="4612929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cs typeface="Calibri"/>
              </a:rPr>
              <a:t>Обучающиеся, не имеющие ЗПР или нарушений интеллекта, могут быть привлечены к дисциплинарной ответственности за неисполнение установленных законом и (или) ЛНА ОО обязанностей.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b="1" spc="-5" dirty="0" smtClean="0">
                <a:cs typeface="Calibri"/>
              </a:rPr>
              <a:t>Основные обязанности обучающихся: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cs typeface="Calibri"/>
              </a:rPr>
              <a:t>1) добросовестно </a:t>
            </a:r>
            <a:r>
              <a:rPr lang="ru-RU" sz="2200" spc="-5" dirty="0">
                <a:cs typeface="Calibri"/>
              </a:rPr>
              <a:t>осваивать образовательную программу, выполнять </a:t>
            </a:r>
            <a:r>
              <a:rPr lang="ru-RU" sz="2200" spc="-5" dirty="0" smtClean="0">
                <a:cs typeface="Calibri"/>
              </a:rPr>
              <a:t>ИУП, посещать </a:t>
            </a:r>
            <a:r>
              <a:rPr lang="ru-RU" sz="2200" spc="-5" dirty="0">
                <a:cs typeface="Calibri"/>
              </a:rPr>
              <a:t>предусмотренные учебным планом или </a:t>
            </a:r>
            <a:r>
              <a:rPr lang="ru-RU" sz="2200" spc="-5" dirty="0" smtClean="0">
                <a:cs typeface="Calibri"/>
              </a:rPr>
              <a:t>ИУП учебные </a:t>
            </a:r>
            <a:r>
              <a:rPr lang="ru-RU" sz="2200" spc="-5" dirty="0">
                <a:cs typeface="Calibri"/>
              </a:rPr>
              <a:t>занятия, осуществлять самостоятельную подготовку к занятиям, выполнять задания, данные педагогическими </a:t>
            </a:r>
            <a:r>
              <a:rPr lang="ru-RU" sz="2200" spc="-5" dirty="0" smtClean="0">
                <a:cs typeface="Calibri"/>
              </a:rPr>
              <a:t>работниками;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cs typeface="Calibri"/>
              </a:rPr>
              <a:t>2) проходить промежуточную аттестацию, ликвидировать академическую задолженность</a:t>
            </a:r>
            <a:endParaRPr lang="ru-RU" sz="2200" spc="-5" dirty="0">
              <a:cs typeface="Calibri"/>
            </a:endParaRP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>
                <a:cs typeface="Calibri"/>
              </a:rPr>
              <a:t>3</a:t>
            </a:r>
            <a:r>
              <a:rPr lang="ru-RU" sz="2200" spc="-5" dirty="0" smtClean="0">
                <a:cs typeface="Calibri"/>
              </a:rPr>
              <a:t>) </a:t>
            </a:r>
            <a:r>
              <a:rPr lang="ru-RU" sz="2200" spc="-5" dirty="0">
                <a:cs typeface="Calibri"/>
              </a:rPr>
              <a:t>выполнять требования устава организации</a:t>
            </a:r>
            <a:r>
              <a:rPr lang="ru-RU" sz="2200" spc="-5" dirty="0" smtClean="0">
                <a:cs typeface="Calibri"/>
              </a:rPr>
              <a:t>, ПВР, </a:t>
            </a:r>
            <a:r>
              <a:rPr lang="ru-RU" sz="2200" spc="-5" dirty="0">
                <a:cs typeface="Calibri"/>
              </a:rPr>
              <a:t>в </a:t>
            </a:r>
            <a:r>
              <a:rPr lang="ru-RU" sz="2200" spc="-5" dirty="0" smtClean="0">
                <a:cs typeface="Calibri"/>
              </a:rPr>
              <a:t>т. ч. </a:t>
            </a:r>
            <a:r>
              <a:rPr lang="ru-RU" sz="2200" spc="-5" dirty="0">
                <a:cs typeface="Calibri"/>
              </a:rPr>
              <a:t>требования к дисциплине на учебных занятиях и правилам </a:t>
            </a:r>
            <a:r>
              <a:rPr lang="ru-RU" sz="2200" spc="-5" dirty="0" smtClean="0">
                <a:cs typeface="Calibri"/>
              </a:rPr>
              <a:t>поведения, </a:t>
            </a:r>
            <a:r>
              <a:rPr lang="ru-RU" sz="2200" spc="-5" dirty="0">
                <a:cs typeface="Calibri"/>
              </a:rPr>
              <a:t>правил проживания в </a:t>
            </a:r>
            <a:r>
              <a:rPr lang="ru-RU" sz="2200" spc="-5" dirty="0" smtClean="0">
                <a:cs typeface="Calibri"/>
              </a:rPr>
              <a:t>общежитии </a:t>
            </a:r>
            <a:r>
              <a:rPr lang="ru-RU" sz="2200" spc="-5" dirty="0">
                <a:cs typeface="Calibri"/>
              </a:rPr>
              <a:t>и иных </a:t>
            </a:r>
            <a:r>
              <a:rPr lang="ru-RU" sz="2200" spc="-5" dirty="0" smtClean="0">
                <a:cs typeface="Calibri"/>
              </a:rPr>
              <a:t>ЛНА по </a:t>
            </a:r>
            <a:r>
              <a:rPr lang="ru-RU" sz="2200" spc="-5" dirty="0">
                <a:cs typeface="Calibri"/>
              </a:rPr>
              <a:t>вопросам организации и осуществления образовательной деятельности;</a:t>
            </a:r>
            <a:endParaRPr lang="ru-RU" sz="2200" spc="-5" dirty="0" smtClean="0"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2514" y="304800"/>
            <a:ext cx="8316686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3. Обязанности и дисциплинарная ответственность обучающихся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83515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335" y="6553200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61210" y="60960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28601" y="1561541"/>
            <a:ext cx="8736330" cy="460010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cs typeface="Calibri"/>
              </a:rPr>
              <a:t>4) </a:t>
            </a:r>
            <a:r>
              <a:rPr lang="ru-RU" sz="2200" spc="-5" dirty="0">
                <a:cs typeface="Calibri"/>
              </a:rPr>
              <a:t>заботиться о сохранении и об укреплении своего здоровья, стремиться к нравственному, духовному и физическому развитию и самосовершенствованию</a:t>
            </a:r>
            <a:r>
              <a:rPr lang="ru-RU" sz="2200" spc="-5" dirty="0" smtClean="0">
                <a:cs typeface="Calibri"/>
              </a:rPr>
              <a:t>;</a:t>
            </a:r>
            <a:endParaRPr lang="ru-RU" sz="2200" spc="-5" dirty="0">
              <a:cs typeface="Calibri"/>
            </a:endParaRP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cs typeface="Calibri"/>
              </a:rPr>
              <a:t>5) </a:t>
            </a:r>
            <a:r>
              <a:rPr lang="ru-RU" sz="2200" spc="-5" dirty="0">
                <a:cs typeface="Calibri"/>
              </a:rPr>
              <a:t>уважать честь и достоинство других обучающихся и </a:t>
            </a:r>
            <a:r>
              <a:rPr lang="ru-RU" sz="2200" spc="-5" dirty="0" smtClean="0">
                <a:cs typeface="Calibri"/>
              </a:rPr>
              <a:t>работников, </a:t>
            </a:r>
            <a:r>
              <a:rPr lang="ru-RU" sz="2200" spc="-5" dirty="0">
                <a:cs typeface="Calibri"/>
              </a:rPr>
              <a:t>не создавать препятствий для получения образования другими обучающимися</a:t>
            </a:r>
            <a:r>
              <a:rPr lang="ru-RU" sz="2200" spc="-5" dirty="0" smtClean="0">
                <a:cs typeface="Calibri"/>
              </a:rPr>
              <a:t>;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cs typeface="Calibri"/>
              </a:rPr>
              <a:t>6) </a:t>
            </a:r>
            <a:r>
              <a:rPr lang="ru-RU" sz="2200" spc="-5" dirty="0">
                <a:cs typeface="Calibri"/>
              </a:rPr>
              <a:t>бережно относиться к имуществу организации, </a:t>
            </a:r>
            <a:r>
              <a:rPr lang="ru-RU" sz="2200" spc="-5" dirty="0" smtClean="0">
                <a:cs typeface="Calibri"/>
              </a:rPr>
              <a:t>поддерживать </a:t>
            </a:r>
            <a:r>
              <a:rPr lang="ru-RU" sz="2200" spc="-5" dirty="0">
                <a:cs typeface="Calibri"/>
              </a:rPr>
              <a:t>в ней чистоту и порядок</a:t>
            </a:r>
            <a:r>
              <a:rPr lang="ru-RU" sz="2200" spc="-5" dirty="0" smtClean="0">
                <a:cs typeface="Calibri"/>
              </a:rPr>
              <a:t>;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cs typeface="Calibri"/>
              </a:rPr>
              <a:t>7) </a:t>
            </a:r>
            <a:r>
              <a:rPr lang="ru-RU" sz="2200" spc="-5" dirty="0">
                <a:cs typeface="Calibri"/>
              </a:rPr>
              <a:t>участвовать в общественно полезном труде, предусмотренном образовательной программой и направленном на формирование </a:t>
            </a:r>
            <a:r>
              <a:rPr lang="ru-RU" sz="2200" spc="-5" dirty="0" smtClean="0">
                <a:cs typeface="Calibri"/>
              </a:rPr>
              <a:t>трудолюбия </a:t>
            </a:r>
            <a:r>
              <a:rPr lang="ru-RU" sz="2200" spc="-5" dirty="0">
                <a:cs typeface="Calibri"/>
              </a:rPr>
              <a:t>и базовых трудовых навыков, чувства причастности и уважения к результатам </a:t>
            </a:r>
            <a:r>
              <a:rPr lang="ru-RU" sz="2200" spc="-5" dirty="0" smtClean="0">
                <a:cs typeface="Calibri"/>
              </a:rPr>
              <a:t>труда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cs typeface="Calibri"/>
              </a:rPr>
              <a:t>8) исполнять обязанности, установленные договором об образовании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cs typeface="Calibri"/>
              </a:rPr>
              <a:t>9) соблюдать законодательные ограничения и запреты </a:t>
            </a: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2514" y="304800"/>
            <a:ext cx="8316686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Обязанности и дисциплинарная ответственность обучающихся (продолжение)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47393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855" y="6248425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51685" y="3908171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28601" y="1561541"/>
            <a:ext cx="8736330" cy="3809313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Меры дисциплинарного взыскания (ДВ): замечание, выговор, отчисление. Меры ДВ применяются с учетом: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- тяжести проступка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- причин и обстоятельств, при которых совершен проступок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- предшествующего поведения обучающегося, его психического и эмоционального состояния 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- мнения советов обучающихся, советов родителей. 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Не относятся к мерам ДВ: отчисление за неуспеваемость, выселение из общежития за нарушения правил проживания 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Порядок применения мер ДВ установлен частями 7-9 ст.43 ФЗ-273, приказом  Минобрнауки России </a:t>
            </a:r>
            <a:r>
              <a:rPr lang="ru-RU" sz="2400" dirty="0" smtClean="0"/>
              <a:t>от </a:t>
            </a:r>
            <a:r>
              <a:rPr lang="ru-RU" sz="2200" dirty="0" smtClean="0"/>
              <a:t>15.03.2013 N 185</a:t>
            </a:r>
            <a:endParaRPr lang="ru-RU" sz="2200" spc="-5" dirty="0" smtClean="0"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2514" y="381000"/>
            <a:ext cx="831668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Дисциплинарная ответственность обучающихся (продолжение)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72831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553200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51685" y="3908171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25631" y="1561541"/>
            <a:ext cx="8763990" cy="490660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100" spc="-5" dirty="0" smtClean="0">
                <a:cs typeface="Calibri"/>
              </a:rPr>
              <a:t>Порядок применения мер ДВ к обучающимся включает: фиксацию факта дисциплинарного проступка (докладные, жалобы, аудио- и видео-материалы и пр., обеспечивающие доказательства факта проступка), истребование письменного объяснения (дается три учебных дня, желательно вручить уведомление представить объяснение), составление акта в случае отказе представить объяснительную, соблюдение срока применения ДВ (месяц со дня обнаружения, шесть месяцев со дня совершения), учет мнения советов обучающихся и их ЗП, доведение приказа о ДВ до обучающегося, родителей (ЗП) под роспись в течение трёх дней, составление акта в случае отказа ознакомиться с приказом о ДВ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100" spc="-5" dirty="0" smtClean="0">
                <a:cs typeface="Calibri"/>
              </a:rPr>
              <a:t>Условия отчисления несовершеннолетних:  1) неоднократность проступков; 2) наличие действующих взысканий; 3) отсутствие результатов применения мер ДВ и педагогического воздействия;  4) негативное влияние обучающегося на других лиц и функционирование ОООД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100" b="1" spc="-5" dirty="0" smtClean="0">
                <a:solidFill>
                  <a:srgbClr val="FF0000"/>
                </a:solidFill>
                <a:cs typeface="Calibri"/>
              </a:rPr>
              <a:t>Пример:</a:t>
            </a:r>
            <a:r>
              <a:rPr lang="ru-RU" sz="2100" spc="-5" dirty="0" smtClean="0">
                <a:cs typeface="Calibri"/>
              </a:rPr>
              <a:t> несовершеннолетний обучающийся отчислен из ПОО решением педсовета за курение и пропуски учебных занятий… Что не так?</a:t>
            </a:r>
          </a:p>
        </p:txBody>
      </p:sp>
      <p:sp>
        <p:nvSpPr>
          <p:cNvPr id="9" name="object 9"/>
          <p:cNvSpPr/>
          <p:nvPr/>
        </p:nvSpPr>
        <p:spPr>
          <a:xfrm>
            <a:off x="2051685" y="6967001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76894" y="381000"/>
            <a:ext cx="793370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Применение мер дисциплинарного взыскания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52315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5669" y="1371600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73504" y="62484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6378" y="1676400"/>
            <a:ext cx="8680323" cy="5030736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</a:pPr>
            <a:r>
              <a:rPr lang="ru-RU" sz="2200" spc="-5" dirty="0" smtClean="0">
                <a:solidFill>
                  <a:prstClr val="black"/>
                </a:solidFill>
                <a:cs typeface="Calibri"/>
              </a:rPr>
              <a:t>В случаях регулярных (как правило, два раза и более) нарушений дисциплины, а именно, правил внутреннего распорядка, правил проживания в общежитии, совершении общественно опасных проступков и пр., причинении вреда ОО и другим лицам, образовательная организация:</a:t>
            </a:r>
          </a:p>
          <a:p>
            <a:pPr marL="12700" marR="5080">
              <a:lnSpc>
                <a:spcPct val="91600"/>
              </a:lnSpc>
            </a:pPr>
            <a:r>
              <a:rPr lang="ru-RU" sz="2200" spc="-5" dirty="0" smtClean="0">
                <a:solidFill>
                  <a:prstClr val="black"/>
                </a:solidFill>
                <a:cs typeface="Calibri"/>
              </a:rPr>
              <a:t>- решением совета профилактики ставит обучающегося на профилактический учет, проводит индивидуальную профилактическую работу</a:t>
            </a:r>
          </a:p>
          <a:p>
            <a:pPr marL="12700" marR="5080">
              <a:lnSpc>
                <a:spcPct val="91600"/>
              </a:lnSpc>
            </a:pPr>
            <a:r>
              <a:rPr lang="ru-RU" sz="2200" spc="-5" dirty="0" smtClean="0">
                <a:solidFill>
                  <a:prstClr val="black"/>
                </a:solidFill>
                <a:cs typeface="Calibri"/>
              </a:rPr>
              <a:t>- сообщает о его «подвигах» родителям несовершеннолетнего в </a:t>
            </a:r>
            <a:r>
              <a:rPr lang="ru-RU" sz="2200" spc="-5" dirty="0" err="1" smtClean="0">
                <a:solidFill>
                  <a:prstClr val="black"/>
                </a:solidFill>
                <a:cs typeface="Calibri"/>
              </a:rPr>
              <a:t>КДНиЗП</a:t>
            </a:r>
            <a:r>
              <a:rPr lang="ru-RU" sz="2200" spc="-5" dirty="0" smtClean="0">
                <a:solidFill>
                  <a:prstClr val="black"/>
                </a:solidFill>
                <a:cs typeface="Calibri"/>
              </a:rPr>
              <a:t>, а также в инспекцию по делам несовершеннолетних</a:t>
            </a:r>
          </a:p>
          <a:p>
            <a:pPr marL="12700" marR="5080">
              <a:lnSpc>
                <a:spcPct val="91600"/>
              </a:lnSpc>
            </a:pPr>
            <a:r>
              <a:rPr lang="ru-RU" sz="2200" spc="-5" dirty="0" smtClean="0">
                <a:solidFill>
                  <a:prstClr val="black"/>
                </a:solidFill>
                <a:cs typeface="Calibri"/>
              </a:rPr>
              <a:t>- выселяет из общежития, если он нарушает правила проживания</a:t>
            </a:r>
          </a:p>
          <a:p>
            <a:pPr marL="12700" marR="5080">
              <a:lnSpc>
                <a:spcPct val="91600"/>
              </a:lnSpc>
            </a:pPr>
            <a:r>
              <a:rPr lang="ru-RU" sz="2200" spc="-5" dirty="0" smtClean="0">
                <a:solidFill>
                  <a:prstClr val="black"/>
                </a:solidFill>
                <a:cs typeface="Calibri"/>
              </a:rPr>
              <a:t>- отчисляет по фактам неправомерного поведения</a:t>
            </a:r>
          </a:p>
          <a:p>
            <a:pPr marL="12700" marR="5080">
              <a:lnSpc>
                <a:spcPct val="91600"/>
              </a:lnSpc>
            </a:pPr>
            <a:r>
              <a:rPr lang="ru-RU" sz="2200" spc="-5" dirty="0" smtClean="0">
                <a:solidFill>
                  <a:prstClr val="black"/>
                </a:solidFill>
                <a:cs typeface="Calibri"/>
              </a:rPr>
              <a:t>- предпринимает любые иные меры, не противоречащие закону (связывается с родителями несовершеннолетнего, требует возмещения вреда и т.д.)</a:t>
            </a:r>
            <a:endParaRPr lang="ru-RU" sz="2200" spc="-5" dirty="0">
              <a:solidFill>
                <a:prstClr val="black"/>
              </a:solidFill>
              <a:cs typeface="Calibri"/>
            </a:endParaRP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endParaRPr lang="ru-RU" sz="2200" spc="-5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38286" y="6707136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132" y="533400"/>
            <a:ext cx="8489867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prstClr val="white"/>
                </a:solidFill>
              </a:rPr>
              <a:t>Меры воздействия…</a:t>
            </a:r>
            <a:endParaRPr lang="ru-RU" sz="32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10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855" y="6105550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41690" y="58674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6378" y="1676400"/>
            <a:ext cx="8680323" cy="3972241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b="1" spc="-5" dirty="0" smtClean="0">
                <a:cs typeface="Calibri"/>
              </a:rPr>
              <a:t>Обучающиеся в возрасте 14+</a:t>
            </a:r>
            <a:r>
              <a:rPr lang="ru-RU" sz="2200" spc="-5" dirty="0" smtClean="0">
                <a:cs typeface="Calibri"/>
              </a:rPr>
              <a:t> </a:t>
            </a:r>
            <a:r>
              <a:rPr lang="ru-RU" sz="2200" spc="-5" dirty="0" smtClean="0">
                <a:latin typeface="Calibri"/>
                <a:cs typeface="Calibri"/>
              </a:rPr>
              <a:t>могут быть привлечены к гражданско-правовой ответственности за </a:t>
            </a:r>
            <a:r>
              <a:rPr lang="ru-RU" sz="2200" spc="-5" dirty="0">
                <a:cs typeface="Calibri"/>
              </a:rPr>
              <a:t>причинение вреда </a:t>
            </a:r>
            <a:r>
              <a:rPr lang="ru-RU" sz="2200" b="1" spc="-5" dirty="0" smtClean="0">
                <a:cs typeface="Calibri"/>
              </a:rPr>
              <a:t>имуществу</a:t>
            </a:r>
            <a:r>
              <a:rPr lang="ru-RU" sz="2200" spc="-5" dirty="0" smtClean="0">
                <a:cs typeface="Calibri"/>
              </a:rPr>
              <a:t> </a:t>
            </a:r>
            <a:r>
              <a:rPr lang="ru-RU" sz="2200" spc="-5" dirty="0" smtClean="0">
                <a:latin typeface="Calibri"/>
                <a:cs typeface="Calibri"/>
              </a:rPr>
              <a:t>или </a:t>
            </a:r>
            <a:r>
              <a:rPr lang="ru-RU" sz="2200" b="1" spc="-5" dirty="0" smtClean="0">
                <a:latin typeface="Calibri"/>
                <a:cs typeface="Calibri"/>
              </a:rPr>
              <a:t>личности</a:t>
            </a:r>
            <a:r>
              <a:rPr lang="ru-RU" sz="2200" spc="-5" dirty="0" smtClean="0">
                <a:latin typeface="Calibri"/>
                <a:cs typeface="Calibri"/>
              </a:rPr>
              <a:t> участников образовательных отношений (оскорбление, клевета, умаление достоинства и пр.) </a:t>
            </a:r>
            <a:r>
              <a:rPr lang="ru-RU" sz="2200" b="1" spc="-5" dirty="0" smtClean="0">
                <a:latin typeface="Calibri"/>
                <a:cs typeface="Calibri"/>
              </a:rPr>
              <a:t>на общих основаниях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>
                <a:cs typeface="Calibri"/>
              </a:rPr>
              <a:t>В случае, когда у несовершеннолетнего в возрасте от </a:t>
            </a:r>
            <a:r>
              <a:rPr lang="ru-RU" sz="2200" spc="-5" dirty="0" smtClean="0">
                <a:cs typeface="Calibri"/>
              </a:rPr>
              <a:t>14 до 18 лет </a:t>
            </a:r>
            <a:r>
              <a:rPr lang="ru-RU" sz="2200" spc="-5" dirty="0">
                <a:cs typeface="Calibri"/>
              </a:rPr>
              <a:t>нет доходов или иного имущества, достаточных для возмещения вреда, вред должен быть возмещен полностью или в недостающей части его родителями (усыновителями) или попечителем, если они не докажут, что вред возник не по их </a:t>
            </a:r>
            <a:r>
              <a:rPr lang="ru-RU" sz="2200" spc="-5" dirty="0" smtClean="0">
                <a:cs typeface="Calibri"/>
              </a:rPr>
              <a:t>вине (субсидиарная ответственность)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800" b="1" spc="-5" dirty="0" smtClean="0">
                <a:solidFill>
                  <a:srgbClr val="FF0000"/>
                </a:solidFill>
                <a:latin typeface="Calibri"/>
                <a:cs typeface="Calibri"/>
              </a:rPr>
              <a:t>(!)</a:t>
            </a:r>
            <a:r>
              <a:rPr lang="ru-RU" sz="2800" spc="-5" dirty="0" smtClean="0">
                <a:latin typeface="Calibri"/>
                <a:cs typeface="Calibri"/>
              </a:rPr>
              <a:t> </a:t>
            </a:r>
            <a:r>
              <a:rPr lang="ru-RU" sz="2200" spc="-5" dirty="0" smtClean="0">
                <a:latin typeface="Calibri"/>
                <a:cs typeface="Calibri"/>
              </a:rPr>
              <a:t>К сведению: образовательная организация не отвечает по сделкам обучающихся, даже если таковые имели место в период обучения. Пример – поменялись сотовыми телефонами…</a:t>
            </a: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7200" y="533400"/>
            <a:ext cx="8153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4. Гражданско-правовая ответственность обучающихся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40953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3532" y="1412747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24000" y="1406143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23533" y="1561541"/>
            <a:ext cx="8509190" cy="6556988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b="1" spc="-5" dirty="0" smtClean="0">
                <a:latin typeface="Calibri"/>
                <a:cs typeface="Calibri"/>
              </a:rPr>
              <a:t>Уважаемые студенты! </a:t>
            </a:r>
            <a:r>
              <a:rPr lang="ru-RU" sz="2200" spc="-5" dirty="0" smtClean="0">
                <a:latin typeface="Calibri"/>
                <a:cs typeface="Calibri"/>
              </a:rPr>
              <a:t>Заявленная тема презентации (разговора) с каждым годом и днем приобретает всё большую актуальность. Российское общество медленно, но не всегда верно повышает правовую культуру. Стали популярными высказывания «не имеете права», «буду жаловаться в прокуратуру», «подам в суд», «Вы за это заплатите» и т.д. Такие высказывания не противоречат закону, но, к сожалению, слабо осознаны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latin typeface="Calibri"/>
                <a:cs typeface="Calibri"/>
              </a:rPr>
              <a:t>Очевидно, что правовая культура, как и любая другая, формируется в молодом возрасте, а то и с детства. Уже в дошкольном возрасте дети изучают правила дорожного движения, в школе – правила охраны труда. Однако эти знания не всегда осмыслены (просто информация), что не редко приводит к трагическим последствиям…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latin typeface="Calibri"/>
                <a:cs typeface="Calibri"/>
              </a:rPr>
              <a:t>Поговорим о важном – о том, к каким последствиям приводит незнание закона и пренебрежительное отношение к нему. Поговорим через призму защиты прав обучающихся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800" dirty="0"/>
              <a:t/>
            </a:r>
            <a:br>
              <a:rPr lang="ru-RU" sz="2800" dirty="0"/>
            </a:br>
            <a:endParaRPr lang="ru-RU" sz="2600" spc="-5" dirty="0" smtClean="0">
              <a:latin typeface="Calibri"/>
              <a:cs typeface="Calibri"/>
            </a:endParaRPr>
          </a:p>
          <a:p>
            <a:pPr marR="5080">
              <a:lnSpc>
                <a:spcPct val="91600"/>
              </a:lnSpc>
              <a:spcBef>
                <a:spcPts val="365"/>
              </a:spcBef>
            </a:pPr>
            <a:r>
              <a:rPr lang="ru-RU" sz="2600" spc="-5" dirty="0" smtClean="0">
                <a:latin typeface="Calibri"/>
                <a:cs typeface="Calibri"/>
              </a:rPr>
              <a:t> 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47966" y="533400"/>
            <a:ext cx="7362634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 автора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1823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52400" y="6440776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51685" y="3908171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6378" y="1676400"/>
            <a:ext cx="8680323" cy="4595232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>
                <a:cs typeface="Calibri"/>
              </a:rPr>
              <a:t>За вред, причиненный несовершеннолетним, не достигшим </a:t>
            </a:r>
            <a:r>
              <a:rPr lang="ru-RU" sz="2200" spc="-5" dirty="0" smtClean="0">
                <a:cs typeface="Calibri"/>
              </a:rPr>
              <a:t>14 лет </a:t>
            </a:r>
            <a:r>
              <a:rPr lang="ru-RU" sz="2200" b="1" spc="-5" dirty="0">
                <a:cs typeface="Calibri"/>
              </a:rPr>
              <a:t>(малолетним)</a:t>
            </a:r>
            <a:r>
              <a:rPr lang="ru-RU" sz="2200" spc="-5" dirty="0">
                <a:cs typeface="Calibri"/>
              </a:rPr>
              <a:t>, отвечают его родители (усыновители) или опекуны, если не докажут, что вред возник не по их </a:t>
            </a:r>
            <a:r>
              <a:rPr lang="ru-RU" sz="2200" spc="-5" dirty="0" smtClean="0">
                <a:cs typeface="Calibri"/>
              </a:rPr>
              <a:t>вине</a:t>
            </a:r>
            <a:endParaRPr lang="ru-RU" sz="2200" spc="-5" dirty="0">
              <a:cs typeface="Calibri"/>
            </a:endParaRP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Если малолетний, </a:t>
            </a:r>
            <a:r>
              <a:rPr lang="ru-RU" sz="2200" spc="-5" dirty="0">
                <a:cs typeface="Calibri"/>
              </a:rPr>
              <a:t>оставшийся без попечения родителей, был помещен под надзор в организацию для детей-сирот и детей, оставшихся без попечения </a:t>
            </a:r>
            <a:r>
              <a:rPr lang="ru-RU" sz="2200" spc="-5" dirty="0" smtClean="0">
                <a:cs typeface="Calibri"/>
              </a:rPr>
              <a:t>родителей, </a:t>
            </a:r>
            <a:r>
              <a:rPr lang="ru-RU" sz="2200" spc="-5" dirty="0">
                <a:cs typeface="Calibri"/>
              </a:rPr>
              <a:t>эта организация обязана возместить вред, причиненный </a:t>
            </a:r>
            <a:r>
              <a:rPr lang="ru-RU" sz="2200" spc="-5" dirty="0" smtClean="0">
                <a:cs typeface="Calibri"/>
              </a:rPr>
              <a:t>малолетним, </a:t>
            </a:r>
            <a:r>
              <a:rPr lang="ru-RU" sz="2200" spc="-5" dirty="0">
                <a:cs typeface="Calibri"/>
              </a:rPr>
              <a:t>если не докажет, что вред возник не по </a:t>
            </a:r>
            <a:r>
              <a:rPr lang="ru-RU" sz="2200" spc="-5" dirty="0" smtClean="0">
                <a:cs typeface="Calibri"/>
              </a:rPr>
              <a:t>её вине</a:t>
            </a:r>
            <a:endParaRPr lang="ru-RU" sz="2200" spc="-5" dirty="0">
              <a:cs typeface="Calibri"/>
            </a:endParaRP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800" b="1" spc="-5" dirty="0" smtClean="0">
                <a:solidFill>
                  <a:srgbClr val="FF0000"/>
                </a:solidFill>
                <a:cs typeface="Calibri"/>
              </a:rPr>
              <a:t>(!)</a:t>
            </a:r>
            <a:r>
              <a:rPr lang="ru-RU" sz="2200" spc="-5" dirty="0" smtClean="0">
                <a:cs typeface="Calibri"/>
              </a:rPr>
              <a:t> Если </a:t>
            </a:r>
            <a:r>
              <a:rPr lang="ru-RU" sz="2200" spc="-5" dirty="0">
                <a:cs typeface="Calibri"/>
              </a:rPr>
              <a:t>малолетний </a:t>
            </a:r>
            <a:r>
              <a:rPr lang="ru-RU" sz="2200" spc="-5" dirty="0" smtClean="0">
                <a:cs typeface="Calibri"/>
              </a:rPr>
              <a:t>причинил </a:t>
            </a:r>
            <a:r>
              <a:rPr lang="ru-RU" sz="2200" spc="-5" dirty="0">
                <a:cs typeface="Calibri"/>
              </a:rPr>
              <a:t>вред во время, когда он временно находился под надзором </a:t>
            </a:r>
            <a:r>
              <a:rPr lang="ru-RU" sz="2200" spc="-5" dirty="0" smtClean="0">
                <a:cs typeface="Calibri"/>
              </a:rPr>
              <a:t>образовательной, медицинской или иной организации, </a:t>
            </a:r>
            <a:r>
              <a:rPr lang="ru-RU" sz="2200" spc="-5" dirty="0">
                <a:cs typeface="Calibri"/>
              </a:rPr>
              <a:t>обязанных осуществлять за ним надзор, либо лица, осуществлявшего надзор над ним на основании договора, </a:t>
            </a:r>
            <a:r>
              <a:rPr lang="ru-RU" sz="2200" spc="-5" dirty="0" smtClean="0">
                <a:cs typeface="Calibri"/>
              </a:rPr>
              <a:t>эта организация или это </a:t>
            </a:r>
            <a:r>
              <a:rPr lang="ru-RU" sz="2200" spc="-5" dirty="0">
                <a:cs typeface="Calibri"/>
              </a:rPr>
              <a:t>лицо отвечает за причиненный вред, если не докажет, что вред возник не по </a:t>
            </a:r>
            <a:r>
              <a:rPr lang="ru-RU" sz="2200" spc="-5" dirty="0" smtClean="0">
                <a:cs typeface="Calibri"/>
              </a:rPr>
              <a:t>его вине </a:t>
            </a:r>
            <a:r>
              <a:rPr lang="ru-RU" sz="2200" spc="-5" dirty="0">
                <a:cs typeface="Calibri"/>
              </a:rPr>
              <a:t>при осуществлении </a:t>
            </a:r>
            <a:r>
              <a:rPr lang="ru-RU" sz="2200" spc="-5" dirty="0" smtClean="0">
                <a:cs typeface="Calibri"/>
              </a:rPr>
              <a:t>надзора</a:t>
            </a:r>
            <a:endParaRPr lang="ru-RU" sz="2200" spc="-5" dirty="0" smtClean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132" y="533400"/>
            <a:ext cx="8489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Гражданско-правовая ответственность малолетних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64976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855" y="6405150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51684" y="6357401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6378" y="1676400"/>
            <a:ext cx="8680323" cy="4873129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b="1" spc="-5" dirty="0">
                <a:cs typeface="Calibri"/>
              </a:rPr>
              <a:t>Административной ответственности </a:t>
            </a:r>
            <a:r>
              <a:rPr lang="ru-RU" sz="2200" spc="-5" dirty="0">
                <a:cs typeface="Calibri"/>
              </a:rPr>
              <a:t>подлежит лицо, достигшее к моменту совершения административного правонарушения возраста </a:t>
            </a:r>
            <a:r>
              <a:rPr lang="ru-RU" sz="2200" spc="-5" dirty="0" smtClean="0">
                <a:cs typeface="Calibri"/>
              </a:rPr>
              <a:t>16 лет (ст. 2.3. КоАП РФ). Дела об административном правонарушении несовершеннолетними рассматривает КДН</a:t>
            </a:r>
            <a:endParaRPr lang="ru-RU" sz="2200" spc="-5" dirty="0">
              <a:cs typeface="Calibri"/>
            </a:endParaRP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С </a:t>
            </a:r>
            <a:r>
              <a:rPr lang="ru-RU" sz="2200" spc="-5" dirty="0">
                <a:cs typeface="Calibri"/>
              </a:rPr>
              <a:t>учетом конкретных обстоятельств дела и данных о лице, совершившем административное правонарушение в возрасте от </a:t>
            </a:r>
            <a:r>
              <a:rPr lang="ru-RU" sz="2200" spc="-5" dirty="0" smtClean="0">
                <a:cs typeface="Calibri"/>
              </a:rPr>
              <a:t>16 до 18 лет</a:t>
            </a:r>
            <a:r>
              <a:rPr lang="ru-RU" sz="2200" spc="-5" dirty="0">
                <a:cs typeface="Calibri"/>
              </a:rPr>
              <a:t>, комиссией по делам несовершеннолетних и защите их прав указанное лицо может быть освобождено от административной ответственности с применением к нему меры воздействия, предусмотренной федеральным законодательством о защите прав </a:t>
            </a:r>
            <a:r>
              <a:rPr lang="ru-RU" sz="2200" spc="-5" dirty="0" smtClean="0">
                <a:cs typeface="Calibri"/>
              </a:rPr>
              <a:t>несовершеннолетних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Если несовершеннолетнему назначен административный штраф, а </a:t>
            </a:r>
            <a:r>
              <a:rPr lang="ru-RU" sz="2200" spc="-5" dirty="0">
                <a:cs typeface="Calibri"/>
              </a:rPr>
              <a:t>у </a:t>
            </a:r>
            <a:r>
              <a:rPr lang="ru-RU" sz="2200" spc="-5" dirty="0" smtClean="0">
                <a:cs typeface="Calibri"/>
              </a:rPr>
              <a:t>него отсутствует самостоятельный заработок, штраф </a:t>
            </a:r>
            <a:r>
              <a:rPr lang="ru-RU" sz="2200" spc="-5" dirty="0">
                <a:cs typeface="Calibri"/>
              </a:rPr>
              <a:t>взыскивается с его родителей </a:t>
            </a:r>
            <a:r>
              <a:rPr lang="ru-RU" sz="2200" spc="-5" dirty="0" smtClean="0">
                <a:cs typeface="Calibri"/>
              </a:rPr>
              <a:t>(законных представителей) (ч.2 ст.32.2. КоАП РФ)</a:t>
            </a:r>
            <a:endParaRPr lang="ru-RU" sz="2200" spc="-5" dirty="0">
              <a:cs typeface="Calibri"/>
            </a:endParaRP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endParaRPr lang="ru-RU" sz="2200" spc="-5" dirty="0"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132" y="533400"/>
            <a:ext cx="8489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5. Административная ответственность несовершеннолетних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24009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855" y="6405150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04058" y="640515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6378" y="1676400"/>
            <a:ext cx="8680323" cy="5393528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</a:pPr>
            <a:r>
              <a:rPr lang="ru-RU" sz="2200" spc="-5" dirty="0" smtClean="0">
                <a:cs typeface="Calibri"/>
              </a:rPr>
              <a:t>Виды административных наказаний к несовершеннолетним:</a:t>
            </a:r>
          </a:p>
          <a:p>
            <a:pPr marL="12700" marR="5080">
              <a:lnSpc>
                <a:spcPct val="91600"/>
              </a:lnSpc>
            </a:pPr>
            <a:r>
              <a:rPr lang="ru-RU" sz="2200" spc="-5" dirty="0" smtClean="0">
                <a:cs typeface="Calibri"/>
              </a:rPr>
              <a:t>- </a:t>
            </a:r>
            <a:r>
              <a:rPr lang="ru-RU" sz="2200" b="1" spc="-5" dirty="0" smtClean="0">
                <a:cs typeface="Calibri"/>
              </a:rPr>
              <a:t>предупреждение</a:t>
            </a:r>
            <a:r>
              <a:rPr lang="ru-RU" sz="2200" spc="-5" dirty="0" smtClean="0">
                <a:cs typeface="Calibri"/>
              </a:rPr>
              <a:t> </a:t>
            </a:r>
            <a:r>
              <a:rPr lang="ru-RU" sz="2200" spc="-5" dirty="0">
                <a:cs typeface="Calibri"/>
              </a:rPr>
              <a:t>(мера административного наказания, выраженная в официальном </a:t>
            </a:r>
            <a:r>
              <a:rPr lang="ru-RU" sz="2200" spc="-5" dirty="0" smtClean="0">
                <a:cs typeface="Calibri"/>
              </a:rPr>
              <a:t>порицании; </a:t>
            </a:r>
            <a:r>
              <a:rPr lang="ru-RU" sz="2200" spc="-5" dirty="0">
                <a:cs typeface="Calibri"/>
              </a:rPr>
              <a:t>выносится в письменной </a:t>
            </a:r>
            <a:r>
              <a:rPr lang="ru-RU" sz="2200" spc="-5" dirty="0" smtClean="0">
                <a:cs typeface="Calibri"/>
              </a:rPr>
              <a:t>форме) Применяется за </a:t>
            </a:r>
            <a:r>
              <a:rPr lang="ru-RU" sz="2200" spc="-5" dirty="0">
                <a:cs typeface="Calibri"/>
              </a:rPr>
              <a:t>впервые совершенные административные правонарушения при отсутствии причинения вреда или возникновения угрозы причинения вреда, а также при отсутствии имущественного </a:t>
            </a:r>
            <a:r>
              <a:rPr lang="ru-RU" sz="2200" spc="-5" dirty="0" smtClean="0">
                <a:cs typeface="Calibri"/>
              </a:rPr>
              <a:t>ущерба</a:t>
            </a:r>
          </a:p>
          <a:p>
            <a:pPr marL="12700" marR="5080">
              <a:lnSpc>
                <a:spcPct val="91600"/>
              </a:lnSpc>
            </a:pPr>
            <a:r>
              <a:rPr lang="ru-RU" sz="2200" spc="-5" dirty="0" smtClean="0">
                <a:cs typeface="Calibri"/>
              </a:rPr>
              <a:t>- </a:t>
            </a:r>
            <a:r>
              <a:rPr lang="ru-RU" sz="2200" b="1" spc="-5" dirty="0">
                <a:cs typeface="Calibri"/>
              </a:rPr>
              <a:t>штраф</a:t>
            </a:r>
            <a:r>
              <a:rPr lang="ru-RU" sz="2200" spc="-5" dirty="0" smtClean="0">
                <a:cs typeface="Calibri"/>
              </a:rPr>
              <a:t> (</a:t>
            </a:r>
            <a:r>
              <a:rPr lang="ru-RU" sz="2200" spc="-5" dirty="0">
                <a:cs typeface="Calibri"/>
              </a:rPr>
              <a:t>назначается как мера </a:t>
            </a:r>
            <a:r>
              <a:rPr lang="ru-RU" sz="2200" spc="-5" dirty="0" smtClean="0">
                <a:cs typeface="Calibri"/>
              </a:rPr>
              <a:t>наказания </a:t>
            </a:r>
            <a:r>
              <a:rPr lang="ru-RU" sz="2200" spc="-5" dirty="0">
                <a:cs typeface="Calibri"/>
              </a:rPr>
              <a:t>при наличии у несовершеннолетнего самостоятельного заработка или </a:t>
            </a:r>
            <a:r>
              <a:rPr lang="ru-RU" sz="2200" spc="-5" dirty="0" smtClean="0">
                <a:cs typeface="Calibri"/>
              </a:rPr>
              <a:t>имущества)</a:t>
            </a:r>
          </a:p>
          <a:p>
            <a:pPr marL="12700" marR="5080">
              <a:lnSpc>
                <a:spcPct val="91600"/>
              </a:lnSpc>
            </a:pPr>
            <a:r>
              <a:rPr lang="ru-RU" sz="2200" spc="-5" dirty="0" smtClean="0">
                <a:cs typeface="Calibri"/>
              </a:rPr>
              <a:t>- </a:t>
            </a:r>
            <a:r>
              <a:rPr lang="ru-RU" sz="2200" b="1" spc="-5" dirty="0" smtClean="0">
                <a:cs typeface="Calibri"/>
              </a:rPr>
              <a:t>обязательные работы</a:t>
            </a:r>
            <a:r>
              <a:rPr lang="ru-RU" sz="2200" spc="-5" dirty="0" smtClean="0">
                <a:cs typeface="Calibri"/>
              </a:rPr>
              <a:t> – выполнение в свободное от учебы время общественно полезного труда (от 20 до 200 часов, до 4 часов в день)</a:t>
            </a:r>
            <a:endParaRPr lang="ru-RU" sz="2200" spc="-5" dirty="0">
              <a:cs typeface="Calibri"/>
            </a:endParaRPr>
          </a:p>
          <a:p>
            <a:pPr marL="12700" marR="5080">
              <a:lnSpc>
                <a:spcPct val="91600"/>
              </a:lnSpc>
            </a:pPr>
            <a:r>
              <a:rPr lang="ru-RU" sz="2200" spc="-5" dirty="0">
                <a:cs typeface="Calibri"/>
              </a:rPr>
              <a:t>В случае привлечения несовершеннолетнего к административной ответственности одновременно рассматривается вопрос об административной ответственности его родителей (ЗП) – за ненадлежащее </a:t>
            </a:r>
            <a:r>
              <a:rPr lang="ru-RU" sz="2200" spc="-5" dirty="0" smtClean="0">
                <a:cs typeface="Calibri"/>
              </a:rPr>
              <a:t>воспитание (штраф)</a:t>
            </a:r>
            <a:endParaRPr lang="ru-RU" sz="2200" spc="-5" dirty="0">
              <a:cs typeface="Calibri"/>
            </a:endParaRP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endParaRPr lang="ru-RU" sz="2200" spc="-5" dirty="0">
              <a:cs typeface="Calibri"/>
            </a:endParaRP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endParaRPr lang="ru-RU" sz="2200" spc="-5" dirty="0"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132" y="533400"/>
            <a:ext cx="8489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Административная ответственность несовершеннолетних (продолжение)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75268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5669" y="1563151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73504" y="62484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6378" y="1676400"/>
            <a:ext cx="8680323" cy="4920706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- оскорбление</a:t>
            </a:r>
            <a:endParaRPr lang="ru-RU" sz="2200" spc="-5" dirty="0">
              <a:cs typeface="Calibri"/>
            </a:endParaRP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- употребление запрещенных напитков и препаратов, </a:t>
            </a:r>
            <a:r>
              <a:rPr lang="ru-RU" sz="2200" spc="-5" dirty="0">
                <a:cs typeface="Calibri"/>
              </a:rPr>
              <a:t>участие в  их </a:t>
            </a:r>
            <a:r>
              <a:rPr lang="ru-RU" sz="2200" spc="-5" dirty="0" smtClean="0">
                <a:cs typeface="Calibri"/>
              </a:rPr>
              <a:t>обороте, курение, опьянение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- нанесение </a:t>
            </a:r>
            <a:r>
              <a:rPr lang="ru-RU" sz="2200" spc="-5" dirty="0">
                <a:cs typeface="Calibri"/>
              </a:rPr>
              <a:t>побоев или совершение иных насильственных действий, причинивших физическую боль, но не повлекших </a:t>
            </a:r>
            <a:r>
              <a:rPr lang="ru-RU" sz="2200" spc="-5" dirty="0" smtClean="0">
                <a:cs typeface="Calibri"/>
              </a:rPr>
              <a:t>уголовно-правовых последствий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- отсутствие регистрации по месту проживания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- умышленное </a:t>
            </a:r>
            <a:r>
              <a:rPr lang="ru-RU" sz="2200" spc="-5" dirty="0">
                <a:cs typeface="Calibri"/>
              </a:rPr>
              <a:t>уничтожение или повреждение чужого </a:t>
            </a:r>
            <a:r>
              <a:rPr lang="ru-RU" sz="2200" spc="-5" dirty="0" smtClean="0">
                <a:cs typeface="Calibri"/>
              </a:rPr>
              <a:t>имущества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- мелкое </a:t>
            </a:r>
            <a:r>
              <a:rPr lang="ru-RU" sz="2200" spc="-5" dirty="0">
                <a:cs typeface="Calibri"/>
              </a:rPr>
              <a:t>хищение чужого </a:t>
            </a:r>
            <a:r>
              <a:rPr lang="ru-RU" sz="2200" spc="-5" dirty="0" smtClean="0">
                <a:cs typeface="Calibri"/>
              </a:rPr>
              <a:t>имущества, мелкое хулиганство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- управление транспортным средством (без права управления)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- нарушение ПДД в качестве пешехода, при управлении велосипедом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- распространение экстремистских материалов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200" spc="-5" dirty="0" smtClean="0">
                <a:cs typeface="Calibri"/>
              </a:rPr>
              <a:t>- </a:t>
            </a:r>
            <a:r>
              <a:rPr lang="ru-RU" sz="2200" spc="-5" dirty="0">
                <a:cs typeface="Calibri"/>
              </a:rPr>
              <a:t>и</a:t>
            </a:r>
            <a:r>
              <a:rPr lang="ru-RU" sz="2200" spc="-5" dirty="0" smtClean="0">
                <a:cs typeface="Calibri"/>
              </a:rPr>
              <a:t>спользование запрещенной атрибутики или символики</a:t>
            </a:r>
            <a:endParaRPr lang="ru-RU" sz="2200" spc="-5" dirty="0">
              <a:cs typeface="Calibri"/>
            </a:endParaRP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endParaRPr lang="ru-RU" sz="2200" spc="-5" dirty="0"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132" y="533400"/>
            <a:ext cx="848986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Примеры административных правонарушений несовершеннолетних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9003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5669" y="1371600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73504" y="62484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6378" y="1676400"/>
            <a:ext cx="8680323" cy="1882054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600" spc="-5" dirty="0" smtClean="0">
                <a:cs typeface="Calibri"/>
              </a:rPr>
              <a:t>Если в результате административного правонарушения причинен гражданско-правовой вред (имуществу или личности гражданину/организации), такой вред подлежит возмещению по решению суда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endParaRPr lang="ru-RU" sz="2200" spc="-5" dirty="0"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132" y="533400"/>
            <a:ext cx="8489867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. . 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23378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5669" y="1371600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73504" y="62484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6378" y="1676400"/>
            <a:ext cx="8680323" cy="492923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400" spc="-5" dirty="0" smtClean="0">
                <a:cs typeface="Calibri"/>
              </a:rPr>
              <a:t>Уголовная ответственность обучающихся не связана с их статусом именно как обучающихся. </a:t>
            </a:r>
            <a:r>
              <a:rPr lang="ru-RU" sz="2400" b="1" spc="-5" dirty="0" smtClean="0">
                <a:cs typeface="Calibri"/>
              </a:rPr>
              <a:t>К уголовной ответственности привлекаются лица, совершившие противоправные деяния, за которые Уголовным кодексом РФ предусмотрено уголовное наказание. </a:t>
            </a:r>
            <a:r>
              <a:rPr lang="ru-RU" sz="2400" spc="-5" dirty="0" smtClean="0">
                <a:cs typeface="Calibri"/>
              </a:rPr>
              <a:t>Это самая строгая мера ответственности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400" spc="-5" dirty="0">
                <a:cs typeface="Calibri"/>
              </a:rPr>
              <a:t>Уголовной ответственности подлежит лицо, достигшее ко времени совершения преступления </a:t>
            </a:r>
            <a:r>
              <a:rPr lang="ru-RU" sz="2400" spc="-5" dirty="0" smtClean="0">
                <a:cs typeface="Calibri"/>
              </a:rPr>
              <a:t>16-летнего возраста. Лица в возрасте 14+ подлежат уголовной ответственности за «тяжелые» преступления, указанные в ч.2 ст.20 УК РФ. Это тридцать две статьи УК РФ 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400" spc="-5" dirty="0" smtClean="0">
                <a:cs typeface="Calibri"/>
              </a:rPr>
              <a:t>Малолетние, совершившие </a:t>
            </a:r>
            <a:r>
              <a:rPr lang="ru-RU" sz="2400" spc="-5" dirty="0">
                <a:cs typeface="Calibri"/>
              </a:rPr>
              <a:t>общественно опасное деяние и не </a:t>
            </a:r>
            <a:r>
              <a:rPr lang="ru-RU" sz="2400" spc="-5" dirty="0" smtClean="0">
                <a:cs typeface="Calibri"/>
              </a:rPr>
              <a:t>подлежащие </a:t>
            </a:r>
            <a:r>
              <a:rPr lang="ru-RU" sz="2400" spc="-5" dirty="0">
                <a:cs typeface="Calibri"/>
              </a:rPr>
              <a:t>уголовной ответственности </a:t>
            </a:r>
            <a:r>
              <a:rPr lang="ru-RU" sz="2400" spc="-5" dirty="0" smtClean="0">
                <a:cs typeface="Calibri"/>
              </a:rPr>
              <a:t>по возрасту, как правило, направляются в спец. учебно-воспитательные учреждения</a:t>
            </a:r>
            <a:endParaRPr lang="ru-RU" sz="2400" spc="-5" dirty="0">
              <a:cs typeface="Calibri"/>
            </a:endParaRP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endParaRPr lang="ru-RU" sz="2200" spc="-5" dirty="0"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132" y="533400"/>
            <a:ext cx="8489867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6. Уголовная ответственность обучающихся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82874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5669" y="1371600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73504" y="62484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6378" y="1676400"/>
            <a:ext cx="8680323" cy="4124078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400" spc="-5" dirty="0" smtClean="0">
                <a:cs typeface="Calibri"/>
              </a:rPr>
              <a:t>Убийство, </a:t>
            </a:r>
            <a:r>
              <a:rPr lang="ru-RU" sz="2400" spc="-5" dirty="0">
                <a:cs typeface="Calibri"/>
              </a:rPr>
              <a:t>умышленное причинение </a:t>
            </a:r>
            <a:r>
              <a:rPr lang="ru-RU" sz="2400" spc="-5" dirty="0" smtClean="0">
                <a:cs typeface="Calibri"/>
              </a:rPr>
              <a:t>вреда здоровью, похищение, изнасилование, кража, грабеж, разбой, вымогательство, </a:t>
            </a:r>
            <a:r>
              <a:rPr lang="ru-RU" sz="2400" spc="-5" dirty="0">
                <a:cs typeface="Calibri"/>
              </a:rPr>
              <a:t>неправомерное завладение </a:t>
            </a:r>
            <a:r>
              <a:rPr lang="ru-RU" sz="2400" spc="-5" dirty="0" smtClean="0">
                <a:cs typeface="Calibri"/>
              </a:rPr>
              <a:t>ТС без </a:t>
            </a:r>
            <a:r>
              <a:rPr lang="ru-RU" sz="2400" spc="-5" dirty="0">
                <a:cs typeface="Calibri"/>
              </a:rPr>
              <a:t>цели </a:t>
            </a:r>
            <a:r>
              <a:rPr lang="ru-RU" sz="2400" spc="-5" dirty="0" smtClean="0">
                <a:cs typeface="Calibri"/>
              </a:rPr>
              <a:t>хищения, умышленный вред имуществу, теракт и подготовка к нему, </a:t>
            </a:r>
            <a:r>
              <a:rPr lang="ru-RU" sz="2400" spc="-5" dirty="0">
                <a:cs typeface="Calibri"/>
              </a:rPr>
              <a:t>захват заложника, заведомо ложное сообщение об акте </a:t>
            </a:r>
            <a:r>
              <a:rPr lang="ru-RU" sz="2400" spc="-5" dirty="0" smtClean="0">
                <a:cs typeface="Calibri"/>
              </a:rPr>
              <a:t>терроризма, </a:t>
            </a:r>
            <a:r>
              <a:rPr lang="ru-RU" sz="2400" spc="-5" dirty="0">
                <a:cs typeface="Calibri"/>
              </a:rPr>
              <a:t>участие в незаконном вооруженном </a:t>
            </a:r>
            <a:r>
              <a:rPr lang="ru-RU" sz="2400" spc="-5" dirty="0" smtClean="0">
                <a:cs typeface="Calibri"/>
              </a:rPr>
              <a:t>формировании, участие </a:t>
            </a:r>
            <a:r>
              <a:rPr lang="ru-RU" sz="2400" spc="-5" dirty="0">
                <a:cs typeface="Calibri"/>
              </a:rPr>
              <a:t>в массовых </a:t>
            </a:r>
            <a:r>
              <a:rPr lang="ru-RU" sz="2400" spc="-5" dirty="0" smtClean="0">
                <a:cs typeface="Calibri"/>
              </a:rPr>
              <a:t>беспорядках, хулиганство, оборот взрывчатых </a:t>
            </a:r>
            <a:r>
              <a:rPr lang="ru-RU" sz="2400" spc="-5" dirty="0">
                <a:cs typeface="Calibri"/>
              </a:rPr>
              <a:t>веществ или устройств, хищение </a:t>
            </a:r>
            <a:r>
              <a:rPr lang="ru-RU" sz="2400" spc="-5" dirty="0" smtClean="0">
                <a:cs typeface="Calibri"/>
              </a:rPr>
              <a:t>оружия</a:t>
            </a:r>
            <a:r>
              <a:rPr lang="ru-RU" sz="2400" spc="-5" dirty="0">
                <a:cs typeface="Calibri"/>
              </a:rPr>
              <a:t>, </a:t>
            </a:r>
            <a:r>
              <a:rPr lang="ru-RU" sz="2400" spc="-5" dirty="0" smtClean="0">
                <a:cs typeface="Calibri"/>
              </a:rPr>
              <a:t>боеприпасов и пр., оборот наркотиков, </a:t>
            </a:r>
            <a:r>
              <a:rPr lang="ru-RU" sz="2400" spc="-5" dirty="0">
                <a:cs typeface="Calibri"/>
              </a:rPr>
              <a:t>посягательство на жизнь государственного или общественного </a:t>
            </a:r>
            <a:r>
              <a:rPr lang="ru-RU" sz="2400" spc="-5" dirty="0" smtClean="0">
                <a:cs typeface="Calibri"/>
              </a:rPr>
              <a:t>деятеля, </a:t>
            </a:r>
            <a:r>
              <a:rPr lang="ru-RU" sz="2400" spc="-5" dirty="0">
                <a:cs typeface="Calibri"/>
              </a:rPr>
              <a:t>нападение на лиц или учреждения, которые пользуются международной </a:t>
            </a:r>
            <a:r>
              <a:rPr lang="ru-RU" sz="2400" spc="-5" dirty="0" smtClean="0">
                <a:cs typeface="Calibri"/>
              </a:rPr>
              <a:t>защитой, </a:t>
            </a:r>
            <a:r>
              <a:rPr lang="ru-RU" sz="2400" spc="-5" dirty="0">
                <a:cs typeface="Calibri"/>
              </a:rPr>
              <a:t>акт международного </a:t>
            </a:r>
            <a:r>
              <a:rPr lang="ru-RU" sz="2400" spc="-5" dirty="0" smtClean="0">
                <a:cs typeface="Calibri"/>
              </a:rPr>
              <a:t>терроризма (ч.2 ст.20 УК РФ)</a:t>
            </a:r>
            <a:endParaRPr lang="ru-RU" sz="2200" spc="-5" dirty="0"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132" y="533400"/>
            <a:ext cx="8489867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Основания уголовной ответственности лиц в возрасте 14+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1231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5669" y="1371600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73504" y="62484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5670" y="2362200"/>
            <a:ext cx="8841032" cy="2821542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800" spc="-5" dirty="0">
                <a:cs typeface="Calibri"/>
              </a:rPr>
              <a:t>В случае привлечения обучающегося к административной или уголовной ответственности он попадает в соответствующую федеральную базу данных правонарушителей/преступников. Впоследствии это может негативно сказаться на его </a:t>
            </a:r>
            <a:r>
              <a:rPr lang="ru-RU" sz="2800" spc="-5" dirty="0" smtClean="0">
                <a:cs typeface="Calibri"/>
              </a:rPr>
              <a:t>судьбе. </a:t>
            </a:r>
            <a:r>
              <a:rPr lang="ru-RU" sz="2800" spc="-5" dirty="0">
                <a:cs typeface="Calibri"/>
              </a:rPr>
              <a:t>Угадать, в каком случае проявятся отрицательные последствия, практически невозможно</a:t>
            </a: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132" y="533400"/>
            <a:ext cx="8489867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Важно понимать!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28041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5669" y="1371600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73504" y="62484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6378" y="1676400"/>
            <a:ext cx="8680323" cy="3258649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400" b="1" spc="-5" dirty="0" smtClean="0">
                <a:cs typeface="Calibri"/>
              </a:rPr>
              <a:t>Меры пресечения </a:t>
            </a:r>
            <a:r>
              <a:rPr lang="ru-RU" sz="2400" spc="-5" dirty="0" smtClean="0">
                <a:cs typeface="Calibri"/>
              </a:rPr>
              <a:t>– меры процессуального принуждения, применяемые уполномоченными должностными лицами или судом к обвиняемому, подозреваемому или подсудимому в целях обеспечения объективности производства по уголовному делу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400" b="1" spc="-5" dirty="0" smtClean="0">
                <a:cs typeface="Calibri"/>
              </a:rPr>
              <a:t>Меры пресечения, применяемые к несовершеннолетним согласно Уголовно-процессуальному кодексу РФ: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400" spc="-5" dirty="0" smtClean="0">
                <a:cs typeface="Calibri"/>
              </a:rPr>
              <a:t>- отдача </a:t>
            </a:r>
            <a:r>
              <a:rPr lang="ru-RU" sz="2400" spc="-5" dirty="0">
                <a:cs typeface="Calibri"/>
              </a:rPr>
              <a:t>под присмотр </a:t>
            </a:r>
            <a:r>
              <a:rPr lang="ru-RU" sz="2400" spc="-5" dirty="0" smtClean="0">
                <a:cs typeface="Calibri"/>
              </a:rPr>
              <a:t>родителям, опекунам, попечителям </a:t>
            </a:r>
            <a:r>
              <a:rPr lang="ru-RU" sz="2400" spc="-5" dirty="0">
                <a:cs typeface="Calibri"/>
              </a:rPr>
              <a:t>или </a:t>
            </a:r>
            <a:r>
              <a:rPr lang="ru-RU" sz="2400" spc="-5" dirty="0" smtClean="0">
                <a:cs typeface="Calibri"/>
              </a:rPr>
              <a:t>другим заслуживающим </a:t>
            </a:r>
            <a:r>
              <a:rPr lang="ru-RU" sz="2400" spc="-5" dirty="0">
                <a:cs typeface="Calibri"/>
              </a:rPr>
              <a:t>доверия лицам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400" spc="-5" dirty="0" smtClean="0">
                <a:cs typeface="Calibri"/>
              </a:rPr>
              <a:t>- заключение </a:t>
            </a:r>
            <a:r>
              <a:rPr lang="ru-RU" sz="2400" spc="-5" dirty="0">
                <a:cs typeface="Calibri"/>
              </a:rPr>
              <a:t>под </a:t>
            </a:r>
            <a:r>
              <a:rPr lang="ru-RU" sz="2400" spc="-5" dirty="0" smtClean="0">
                <a:cs typeface="Calibri"/>
              </a:rPr>
              <a:t>стражу</a:t>
            </a:r>
            <a:endParaRPr lang="ru-RU" sz="2400" spc="-5" dirty="0"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132" y="533400"/>
            <a:ext cx="8489867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Меры пресечения, применяемые к несовершеннолетним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47267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5669" y="1371600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73504" y="62484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6378" y="1676400"/>
            <a:ext cx="8680323" cy="4433521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300" b="1" spc="-5" dirty="0" smtClean="0">
                <a:cs typeface="Calibri"/>
              </a:rPr>
              <a:t>Отчисление студента </a:t>
            </a:r>
            <a:r>
              <a:rPr lang="ru-RU" sz="2300" b="1" spc="-5" dirty="0">
                <a:cs typeface="Calibri"/>
              </a:rPr>
              <a:t>за неуспеваемость </a:t>
            </a:r>
            <a:r>
              <a:rPr lang="ru-RU" sz="2300" spc="-5" dirty="0">
                <a:cs typeface="Calibri"/>
              </a:rPr>
              <a:t>– мера, которую </a:t>
            </a:r>
            <a:r>
              <a:rPr lang="ru-RU" sz="2300" spc="-5" dirty="0" smtClean="0">
                <a:cs typeface="Calibri"/>
              </a:rPr>
              <a:t>обязана (вынуждена) </a:t>
            </a:r>
            <a:r>
              <a:rPr lang="ru-RU" sz="2300" spc="-5" dirty="0">
                <a:cs typeface="Calibri"/>
              </a:rPr>
              <a:t>предпринять образовательная организация к обучающемуся по программе СПО или </a:t>
            </a:r>
            <a:r>
              <a:rPr lang="ru-RU" sz="2300" spc="-5" dirty="0" smtClean="0">
                <a:cs typeface="Calibri"/>
              </a:rPr>
              <a:t>высшего образования в связи с тем, </a:t>
            </a:r>
            <a:r>
              <a:rPr lang="ru-RU" sz="2300" spc="-5" dirty="0">
                <a:cs typeface="Calibri"/>
              </a:rPr>
              <a:t>что он не ликвидировал академическую </a:t>
            </a:r>
            <a:r>
              <a:rPr lang="ru-RU" sz="2300" spc="-5" dirty="0" smtClean="0">
                <a:cs typeface="Calibri"/>
              </a:rPr>
              <a:t>задолженность (ч.11 ст.58 ФЗ-ФЗ, п.2 ч.2 ст.61 ФЗ-»?№)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300" b="1" spc="-5" dirty="0" smtClean="0">
                <a:cs typeface="Calibri"/>
              </a:rPr>
              <a:t>Академическая задолженность </a:t>
            </a:r>
            <a:r>
              <a:rPr lang="ru-RU" sz="2300" spc="-5" dirty="0" smtClean="0">
                <a:cs typeface="Calibri"/>
              </a:rPr>
              <a:t>– неудовлетворительные </a:t>
            </a:r>
            <a:r>
              <a:rPr lang="ru-RU" sz="2300" spc="-5" dirty="0">
                <a:cs typeface="Calibri"/>
              </a:rPr>
              <a:t>результаты промежуточной </a:t>
            </a:r>
            <a:r>
              <a:rPr lang="ru-RU" sz="2300" spc="-5" dirty="0" smtClean="0">
                <a:cs typeface="Calibri"/>
              </a:rPr>
              <a:t>аттестации или её непрохождение при </a:t>
            </a:r>
            <a:r>
              <a:rPr lang="ru-RU" sz="2300" spc="-5" dirty="0">
                <a:cs typeface="Calibri"/>
              </a:rPr>
              <a:t>отсутствии уважительных </a:t>
            </a:r>
            <a:r>
              <a:rPr lang="ru-RU" sz="2300" spc="-5" dirty="0" smtClean="0">
                <a:cs typeface="Calibri"/>
              </a:rPr>
              <a:t>причин. Студенту дано право дважды пересдать «неуд». Второй раз – комиссии, созданной в образовательной организации. Сроки пересдачи устанавливает организация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300" spc="-5" dirty="0" smtClean="0">
                <a:cs typeface="Calibri"/>
              </a:rPr>
              <a:t>Наличие академической задолженности свидетельствует о том, что обучающийся не освоил образовательную программу, не выполнил учебный план, и не может быть допущен до итоговой аттестации</a:t>
            </a:r>
            <a:endParaRPr lang="ru-RU" sz="2300" spc="-5" dirty="0"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132" y="533400"/>
            <a:ext cx="8489867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7. Отчисление за неуспеваемость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98162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01081" y="701040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 flipV="1">
            <a:off x="1904999" y="914400"/>
            <a:ext cx="6913245" cy="30480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81000" y="1295400"/>
            <a:ext cx="8583929" cy="6752554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2300" b="1" dirty="0" smtClean="0"/>
              <a:t>Обучающиеся – </a:t>
            </a:r>
            <a:r>
              <a:rPr lang="ru-RU" sz="2300" dirty="0" smtClean="0"/>
              <a:t>лица, осваивающие образовательную программу; совместно с родителями несовершеннолетних являются участниками образовательных отношений, следовательно – имеют права, обязанности и несут ответственность в соответствии с законодательством РФ</a:t>
            </a:r>
          </a:p>
          <a:p>
            <a:pPr>
              <a:spcAft>
                <a:spcPts val="300"/>
              </a:spcAft>
            </a:pPr>
            <a:r>
              <a:rPr lang="ru-RU" sz="2300" b="1" dirty="0" smtClean="0"/>
              <a:t>Обязанность – это </a:t>
            </a:r>
            <a:r>
              <a:rPr lang="ru-RU" sz="2300" dirty="0"/>
              <a:t>действия и поступки, которые необходимо совершать, поскольку того требуют законы, правила или общественные </a:t>
            </a:r>
            <a:r>
              <a:rPr lang="ru-RU" sz="2300" dirty="0" smtClean="0"/>
              <a:t>нормы</a:t>
            </a:r>
          </a:p>
          <a:p>
            <a:pPr>
              <a:spcAft>
                <a:spcPts val="300"/>
              </a:spcAft>
            </a:pPr>
            <a:r>
              <a:rPr lang="ru-RU" sz="2300" b="1" dirty="0" smtClean="0"/>
              <a:t>Юридическая ответственность </a:t>
            </a:r>
            <a:r>
              <a:rPr lang="ru-RU" sz="2300" dirty="0" smtClean="0"/>
              <a:t>– </a:t>
            </a:r>
            <a:r>
              <a:rPr lang="ru-RU" sz="2300" dirty="0"/>
              <a:t>применение мер государственного принуждения к виновному лицу за совершение противоправного </a:t>
            </a:r>
            <a:r>
              <a:rPr lang="ru-RU" sz="2300" dirty="0" smtClean="0"/>
              <a:t>деяния (</a:t>
            </a:r>
            <a:r>
              <a:rPr lang="ru-RU" sz="2300" dirty="0"/>
              <a:t>действия </a:t>
            </a:r>
            <a:r>
              <a:rPr lang="ru-RU" sz="2300" dirty="0" smtClean="0"/>
              <a:t>или бездействие); обязанность претерпевать нарушителем негативные </a:t>
            </a:r>
            <a:r>
              <a:rPr lang="ru-RU" sz="2300" dirty="0"/>
              <a:t>последствия незаконного поведения в форме лишения (имущества, спец. права, свободы и др.)</a:t>
            </a:r>
          </a:p>
          <a:p>
            <a:endParaRPr lang="ru-RU" sz="2400" dirty="0" smtClean="0"/>
          </a:p>
          <a:p>
            <a:endParaRPr lang="ru-RU" sz="2400" dirty="0"/>
          </a:p>
          <a:p>
            <a:r>
              <a:rPr lang="ru-RU" sz="2800" dirty="0"/>
              <a:t/>
            </a:r>
            <a:br>
              <a:rPr lang="ru-RU" sz="2800" dirty="0"/>
            </a:br>
            <a:endParaRPr lang="ru-RU" sz="2600" spc="-5" dirty="0" smtClean="0">
              <a:latin typeface="Calibri"/>
              <a:cs typeface="Calibri"/>
            </a:endParaRPr>
          </a:p>
          <a:p>
            <a:pPr marR="5080">
              <a:lnSpc>
                <a:spcPct val="91600"/>
              </a:lnSpc>
              <a:spcBef>
                <a:spcPts val="365"/>
              </a:spcBef>
            </a:pPr>
            <a:r>
              <a:rPr lang="ru-RU" sz="2600" spc="-5" dirty="0" smtClean="0">
                <a:latin typeface="Calibri"/>
                <a:cs typeface="Calibri"/>
              </a:rPr>
              <a:t> 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47966" y="304800"/>
            <a:ext cx="7362634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1. Понятия и термины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60168" y="6705607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51685" y="3908171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6378" y="1676400"/>
            <a:ext cx="8680323" cy="4649221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cs typeface="Calibri"/>
              </a:rPr>
              <a:t>За </a:t>
            </a:r>
            <a:r>
              <a:rPr lang="ru-RU" sz="2200" spc="-5" dirty="0">
                <a:cs typeface="Calibri"/>
              </a:rPr>
              <a:t>неисполнение или ненадлежащее исполнение обязанностей, установленных </a:t>
            </a:r>
            <a:r>
              <a:rPr lang="ru-RU" sz="2200" spc="-5" dirty="0" smtClean="0">
                <a:cs typeface="Calibri"/>
              </a:rPr>
              <a:t>ФЗ-273 и </a:t>
            </a:r>
            <a:r>
              <a:rPr lang="ru-RU" sz="2200" spc="-5" dirty="0">
                <a:cs typeface="Calibri"/>
              </a:rPr>
              <a:t>иными федеральными законами, родители (законные представители) несовершеннолетних обучающихся несут ответственность, предусмотренную законодательством </a:t>
            </a:r>
            <a:r>
              <a:rPr lang="ru-RU" sz="2200" spc="-5" dirty="0" smtClean="0">
                <a:cs typeface="Calibri"/>
              </a:rPr>
              <a:t>РФ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cs typeface="Calibri"/>
              </a:rPr>
              <a:t>Виды ответственности: гражданско-правовая, семейно-правовая, административная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cs typeface="Calibri"/>
              </a:rPr>
              <a:t>1. </a:t>
            </a:r>
            <a:r>
              <a:rPr lang="ru-RU" sz="2200" b="1" spc="-5" dirty="0" smtClean="0">
                <a:cs typeface="Calibri"/>
              </a:rPr>
              <a:t>Гражданско-правовая </a:t>
            </a:r>
            <a:r>
              <a:rPr lang="ru-RU" sz="2200" spc="-5" dirty="0" smtClean="0">
                <a:cs typeface="Calibri"/>
              </a:rPr>
              <a:t>– состоит в обязанности возместить вред, причиненный малолетним ребенком (14-), несовершеннолетним (14-18 лет), если у него нет самостоятельного заработка или иных доходов (ст.1073-1075 ГК РФ). На </a:t>
            </a:r>
            <a:r>
              <a:rPr lang="ru-RU" sz="2200" spc="-5" dirty="0">
                <a:cs typeface="Calibri"/>
              </a:rPr>
              <a:t>родителя, лишенного родительских прав, суд может возложить ответственность за вред, причиненный его несовершеннолетним ребенком в течение трех лет после лишения </a:t>
            </a:r>
            <a:r>
              <a:rPr lang="ru-RU" sz="2200" spc="-5" dirty="0" smtClean="0">
                <a:cs typeface="Calibri"/>
              </a:rPr>
              <a:t>родительских </a:t>
            </a:r>
            <a:r>
              <a:rPr lang="ru-RU" sz="2200" spc="-5" dirty="0">
                <a:cs typeface="Calibri"/>
              </a:rPr>
              <a:t>прав, если поведение </a:t>
            </a:r>
            <a:r>
              <a:rPr lang="ru-RU" sz="2200" spc="-5" dirty="0" smtClean="0">
                <a:cs typeface="Calibri"/>
              </a:rPr>
              <a:t>ребенка явилось </a:t>
            </a:r>
            <a:r>
              <a:rPr lang="ru-RU" sz="2200" spc="-5" dirty="0">
                <a:cs typeface="Calibri"/>
              </a:rPr>
              <a:t>следствием ненадлежащего осуществления родительских </a:t>
            </a:r>
            <a:r>
              <a:rPr lang="ru-RU" sz="2200" spc="-5" dirty="0" smtClean="0">
                <a:cs typeface="Calibri"/>
              </a:rPr>
              <a:t>обязанностей</a:t>
            </a:r>
            <a:endParaRPr lang="ru-RU" sz="2200" spc="-5" dirty="0"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6379" y="533400"/>
            <a:ext cx="8456622" cy="1046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ru-RU" sz="2600" b="1" dirty="0" smtClean="0"/>
              <a:t>8. Ответственность родителей (законных представителей) несовершеннолетних обучающихся</a:t>
            </a:r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221192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60168" y="6705607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51685" y="3908171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6379" y="1447800"/>
            <a:ext cx="8680322" cy="4484689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Bef>
                <a:spcPts val="600"/>
              </a:spcBef>
              <a:spcAft>
                <a:spcPts val="300"/>
              </a:spcAft>
            </a:pPr>
            <a:r>
              <a:rPr lang="ru-RU" sz="2200" spc="-5" dirty="0" smtClean="0">
                <a:cs typeface="Calibri"/>
              </a:rPr>
              <a:t>2. </a:t>
            </a:r>
            <a:r>
              <a:rPr lang="ru-RU" sz="2200" b="1" spc="-5" dirty="0">
                <a:cs typeface="Calibri"/>
              </a:rPr>
              <a:t>Семейно-правовая ответственность </a:t>
            </a:r>
            <a:r>
              <a:rPr lang="ru-RU" sz="2200" spc="-5" dirty="0" smtClean="0">
                <a:cs typeface="Calibri"/>
              </a:rPr>
              <a:t>– наступает за </a:t>
            </a:r>
            <a:r>
              <a:rPr lang="ru-RU" sz="2200" spc="-5" dirty="0">
                <a:cs typeface="Calibri"/>
              </a:rPr>
              <a:t>уклонение от выполнения родительских </a:t>
            </a:r>
            <a:r>
              <a:rPr lang="ru-RU" sz="2200" spc="-5" dirty="0" smtClean="0">
                <a:cs typeface="Calibri"/>
              </a:rPr>
              <a:t>обязанностей (при </a:t>
            </a:r>
            <a:r>
              <a:rPr lang="ru-RU" sz="2200" spc="-5" dirty="0">
                <a:cs typeface="Calibri"/>
              </a:rPr>
              <a:t>наличии фактов неисполнения родителем обязанностей по воспитанию и образованию детей, защите их </a:t>
            </a:r>
            <a:r>
              <a:rPr lang="ru-RU" sz="2200" spc="-5" dirty="0" smtClean="0">
                <a:cs typeface="Calibri"/>
              </a:rPr>
              <a:t>прав). </a:t>
            </a:r>
            <a:r>
              <a:rPr lang="ru-RU" sz="2200" b="1" spc="-5" dirty="0" smtClean="0">
                <a:cs typeface="Calibri"/>
              </a:rPr>
              <a:t>Виды ответственности:</a:t>
            </a:r>
            <a:r>
              <a:rPr lang="ru-RU" sz="2200" spc="-5" dirty="0" smtClean="0">
                <a:cs typeface="Calibri"/>
              </a:rPr>
              <a:t>  ограничение в родительских правах, лишение родительских прав, возложение дополнительных обязанностей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cs typeface="Calibri"/>
              </a:rPr>
              <a:t>3. </a:t>
            </a:r>
            <a:r>
              <a:rPr lang="ru-RU" sz="2200" b="1" spc="-5" dirty="0" smtClean="0">
                <a:cs typeface="Calibri"/>
              </a:rPr>
              <a:t>Административная ответственность</a:t>
            </a:r>
            <a:r>
              <a:rPr lang="ru-RU" sz="2200" spc="-5" dirty="0" smtClean="0">
                <a:cs typeface="Calibri"/>
              </a:rPr>
              <a:t>. Меры административного наказания </a:t>
            </a:r>
            <a:r>
              <a:rPr lang="ru-RU" sz="2200" spc="-5" dirty="0">
                <a:cs typeface="Calibri"/>
              </a:rPr>
              <a:t>применяются </a:t>
            </a:r>
            <a:r>
              <a:rPr lang="ru-RU" sz="2200" spc="-5" dirty="0" smtClean="0">
                <a:cs typeface="Calibri"/>
              </a:rPr>
              <a:t>за неисполнение обязанностей </a:t>
            </a:r>
            <a:r>
              <a:rPr lang="ru-RU" sz="2200" spc="-5" dirty="0">
                <a:cs typeface="Calibri"/>
              </a:rPr>
              <a:t>по </a:t>
            </a:r>
            <a:r>
              <a:rPr lang="ru-RU" sz="2200" spc="-5" dirty="0" smtClean="0">
                <a:cs typeface="Calibri"/>
              </a:rPr>
              <a:t>содержанию,  воспитанию, </a:t>
            </a:r>
            <a:r>
              <a:rPr lang="ru-RU" sz="2200" spc="-5" dirty="0">
                <a:cs typeface="Calibri"/>
              </a:rPr>
              <a:t>обучению, защите прав и </a:t>
            </a:r>
            <a:r>
              <a:rPr lang="ru-RU" sz="2200" spc="-5" dirty="0" smtClean="0">
                <a:cs typeface="Calibri"/>
              </a:rPr>
              <a:t>интересов несовершеннолетних. </a:t>
            </a:r>
            <a:r>
              <a:rPr lang="ru-RU" sz="2200" b="1" spc="-5" dirty="0">
                <a:cs typeface="Calibri"/>
              </a:rPr>
              <a:t>Санкции:</a:t>
            </a:r>
            <a:r>
              <a:rPr lang="ru-RU" sz="2200" spc="-5" dirty="0">
                <a:cs typeface="Calibri"/>
              </a:rPr>
              <a:t> предупреждение или наложение административного штрафа в размере от ста до пятисот </a:t>
            </a:r>
            <a:r>
              <a:rPr lang="ru-RU" sz="2200" spc="-5" dirty="0" smtClean="0">
                <a:cs typeface="Calibri"/>
              </a:rPr>
              <a:t>рублей (ст.5.35. КоАП РФ)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spc="-5" dirty="0" smtClean="0">
                <a:cs typeface="Calibri"/>
              </a:rPr>
              <a:t>Также на родителей (законных представителей) несовершеннолетних  детей (14+) может быть возложена обязанность по уплате административного штрафа, назначенного несовершеннолетнему за АП</a:t>
            </a:r>
            <a:endParaRPr lang="ru-RU" sz="2200" spc="-5" dirty="0"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6379" y="381000"/>
            <a:ext cx="8456622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ru-RU" sz="2600" b="1" dirty="0" smtClean="0"/>
              <a:t>Ответственность родителей (законных представителей) несовершеннолетних обучающихся </a:t>
            </a:r>
            <a:r>
              <a:rPr lang="ru-RU" sz="2600" b="1" smtClean="0"/>
              <a:t>(продолжение)</a:t>
            </a:r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244867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60168" y="6705607"/>
            <a:ext cx="8641080" cy="121920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51685" y="3908171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2400" y="2286000"/>
            <a:ext cx="8834301" cy="66973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4400" spc="-5" dirty="0" smtClean="0">
                <a:cs typeface="Calibri"/>
              </a:rPr>
              <a:t>ИТАС: приходите к нам учиться…</a:t>
            </a:r>
            <a:endParaRPr lang="ru-RU" sz="4400" spc="-5" dirty="0"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6379" y="381000"/>
            <a:ext cx="8456622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ru-RU" sz="3600" b="1" dirty="0" smtClean="0"/>
              <a:t>Спасибо за внимание и работу!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24548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3532" y="1412747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19477" y="62484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23533" y="1561541"/>
            <a:ext cx="8509190" cy="6670929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Bef>
                <a:spcPts val="365"/>
              </a:spcBef>
              <a:spcAft>
                <a:spcPts val="300"/>
              </a:spcAft>
            </a:pPr>
            <a:r>
              <a:rPr lang="ru-RU" sz="2400" b="1" spc="-5" dirty="0" smtClean="0">
                <a:latin typeface="Calibri"/>
                <a:cs typeface="Calibri"/>
              </a:rPr>
              <a:t>Наименования обучающихся: </a:t>
            </a:r>
            <a:r>
              <a:rPr lang="ru-RU" sz="2400" spc="-5" dirty="0" smtClean="0">
                <a:latin typeface="Calibri"/>
                <a:cs typeface="Calibri"/>
              </a:rPr>
              <a:t>воспитанник</a:t>
            </a:r>
            <a:r>
              <a:rPr lang="ru-RU" sz="2400" spc="-5" dirty="0" smtClean="0">
                <a:latin typeface="Calibri"/>
                <a:cs typeface="Calibri"/>
              </a:rPr>
              <a:t>, учащийся, студент, слушатель , курсант, </a:t>
            </a:r>
            <a:r>
              <a:rPr lang="ru-RU" sz="2400" spc="-5" dirty="0" smtClean="0">
                <a:latin typeface="Calibri"/>
                <a:cs typeface="Calibri"/>
              </a:rPr>
              <a:t>аспирант. Зависит от вида </a:t>
            </a:r>
            <a:r>
              <a:rPr lang="ru-RU" sz="2400" spc="-5" dirty="0" smtClean="0">
                <a:cs typeface="Calibri"/>
              </a:rPr>
              <a:t>образовательной программы, которую он осваивает</a:t>
            </a:r>
            <a:endParaRPr lang="ru-RU" sz="2400" spc="-5" dirty="0" smtClean="0">
              <a:cs typeface="Calibri"/>
            </a:endParaRPr>
          </a:p>
          <a:p>
            <a:pPr marL="12700" marR="5080">
              <a:lnSpc>
                <a:spcPct val="91600"/>
              </a:lnSpc>
              <a:spcBef>
                <a:spcPts val="365"/>
              </a:spcBef>
              <a:spcAft>
                <a:spcPts val="300"/>
              </a:spcAft>
            </a:pPr>
            <a:r>
              <a:rPr lang="ru-RU" sz="2400" b="1" spc="-5" dirty="0">
                <a:cs typeface="Calibri"/>
              </a:rPr>
              <a:t>Обучающийся с ОВЗ </a:t>
            </a:r>
            <a:r>
              <a:rPr lang="ru-RU" sz="2400" spc="-5" dirty="0">
                <a:cs typeface="Calibri"/>
              </a:rPr>
              <a:t>– физическое лицо, имеющее недостатки в физическом и (или) психологическом развитии, подтвержденные </a:t>
            </a:r>
            <a:r>
              <a:rPr lang="ru-RU" sz="2400" spc="-5" dirty="0" smtClean="0">
                <a:cs typeface="Calibri"/>
              </a:rPr>
              <a:t>ПМПК и </a:t>
            </a:r>
            <a:r>
              <a:rPr lang="ru-RU" sz="2400" spc="-5" dirty="0">
                <a:cs typeface="Calibri"/>
              </a:rPr>
              <a:t>препятствующие получению образования без создания специальных </a:t>
            </a:r>
            <a:r>
              <a:rPr lang="ru-RU" sz="2400" spc="-5" dirty="0" smtClean="0">
                <a:cs typeface="Calibri"/>
              </a:rPr>
              <a:t>условий</a:t>
            </a:r>
          </a:p>
          <a:p>
            <a:pPr marL="12700" marR="5080">
              <a:lnSpc>
                <a:spcPct val="91600"/>
              </a:lnSpc>
              <a:spcBef>
                <a:spcPts val="365"/>
              </a:spcBef>
              <a:spcAft>
                <a:spcPts val="300"/>
              </a:spcAft>
            </a:pPr>
            <a:r>
              <a:rPr lang="ru-RU" sz="2400" b="1" spc="-5" dirty="0">
                <a:cs typeface="Calibri"/>
              </a:rPr>
              <a:t>Инвалид</a:t>
            </a:r>
            <a:r>
              <a:rPr lang="ru-RU" sz="2400" spc="-5" dirty="0">
                <a:cs typeface="Calibri"/>
              </a:rPr>
              <a:t> </a:t>
            </a:r>
            <a:r>
              <a:rPr lang="ru-RU" sz="2400" spc="-5" dirty="0" smtClean="0">
                <a:cs typeface="Calibri"/>
              </a:rPr>
              <a:t>– лицо</a:t>
            </a:r>
            <a:r>
              <a:rPr lang="ru-RU" sz="2400" spc="-5" dirty="0">
                <a:cs typeface="Calibri"/>
              </a:rPr>
              <a:t>, которое имеет нарушение здоровья со стойким расстройством функций организма, обусловленное заболеваниями, последствиями травм или дефектами, приводящее к ограничению жизнедеятельности и вызывающее необходимость его социальной защиты. </a:t>
            </a:r>
            <a:r>
              <a:rPr lang="ru-RU" sz="2400" b="1" spc="-5" dirty="0">
                <a:cs typeface="Calibri"/>
              </a:rPr>
              <a:t>Ребенок-инвалид</a:t>
            </a:r>
            <a:r>
              <a:rPr lang="ru-RU" sz="2400" spc="-5" dirty="0">
                <a:cs typeface="Calibri"/>
              </a:rPr>
              <a:t> </a:t>
            </a:r>
            <a:r>
              <a:rPr lang="ru-RU" sz="2400" spc="-5" dirty="0" smtClean="0">
                <a:cs typeface="Calibri"/>
              </a:rPr>
              <a:t>– инвалид </a:t>
            </a:r>
            <a:r>
              <a:rPr lang="ru-RU" sz="2400" spc="-5" dirty="0">
                <a:cs typeface="Calibri"/>
              </a:rPr>
              <a:t>в возрасте до 18 </a:t>
            </a:r>
            <a:r>
              <a:rPr lang="ru-RU" sz="2400" spc="-5" dirty="0" smtClean="0">
                <a:cs typeface="Calibri"/>
              </a:rPr>
              <a:t>лет </a:t>
            </a:r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  <a:p>
            <a:r>
              <a:rPr lang="ru-RU" sz="2800" dirty="0"/>
              <a:t/>
            </a:r>
            <a:br>
              <a:rPr lang="ru-RU" sz="2800" dirty="0"/>
            </a:br>
            <a:endParaRPr lang="ru-RU" sz="2600" spc="-5" dirty="0" smtClean="0">
              <a:latin typeface="Calibri"/>
              <a:cs typeface="Calibri"/>
            </a:endParaRPr>
          </a:p>
          <a:p>
            <a:pPr marR="5080">
              <a:lnSpc>
                <a:spcPct val="91600"/>
              </a:lnSpc>
              <a:spcBef>
                <a:spcPts val="365"/>
              </a:spcBef>
            </a:pPr>
            <a:r>
              <a:rPr lang="ru-RU" sz="2600" spc="-5" dirty="0" smtClean="0">
                <a:latin typeface="Calibri"/>
                <a:cs typeface="Calibri"/>
              </a:rPr>
              <a:t> 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47966" y="533400"/>
            <a:ext cx="7362634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Понятия и термины (продолжение)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13170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3532" y="1412747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19478" y="61722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44385" y="1561541"/>
            <a:ext cx="8488338" cy="6970434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b="1" spc="-5" dirty="0" smtClean="0">
                <a:latin typeface="Calibri"/>
                <a:cs typeface="Calibri"/>
              </a:rPr>
              <a:t>Вина – </a:t>
            </a:r>
            <a:r>
              <a:rPr lang="ru-RU" sz="2200" spc="-5" dirty="0">
                <a:cs typeface="Calibri"/>
              </a:rPr>
              <a:t>психическое отношение </a:t>
            </a:r>
            <a:r>
              <a:rPr lang="ru-RU" sz="2200" spc="-5" dirty="0" smtClean="0">
                <a:cs typeface="Calibri"/>
              </a:rPr>
              <a:t>лица к своему деянию (действию или бездействию) </a:t>
            </a:r>
            <a:r>
              <a:rPr lang="ru-RU" sz="2200" spc="-5" dirty="0">
                <a:cs typeface="Calibri"/>
              </a:rPr>
              <a:t>и его последствиям, выражающееся в форме умысла </a:t>
            </a:r>
            <a:r>
              <a:rPr lang="ru-RU" sz="2200" spc="-5" dirty="0" smtClean="0">
                <a:cs typeface="Calibri"/>
              </a:rPr>
              <a:t>(прямого, косвенного) или неосторожности (легкомыслие, небрежность)</a:t>
            </a:r>
            <a:endParaRPr lang="ru-RU" sz="2200" b="1" spc="-5" dirty="0" smtClean="0">
              <a:cs typeface="Calibri"/>
            </a:endParaRP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b="1" spc="-5" dirty="0" smtClean="0">
                <a:latin typeface="Calibri"/>
                <a:cs typeface="Calibri"/>
              </a:rPr>
              <a:t>Дисциплинарный проступок</a:t>
            </a:r>
            <a:r>
              <a:rPr lang="ru-RU" sz="2200" spc="-5" dirty="0" smtClean="0">
                <a:latin typeface="Calibri"/>
                <a:cs typeface="Calibri"/>
              </a:rPr>
              <a:t> – виновное нарушение установленных в соответствии с законом, локальными нормативными актами правил поведения: устава, правил внутреннего распорядка обучающихся, приказов, других актов, неисполнение  (ненадлежащее исполнение) возложенных обязанностей. </a:t>
            </a:r>
            <a:r>
              <a:rPr lang="ru-RU" sz="2200" b="1" spc="-5" dirty="0" smtClean="0">
                <a:latin typeface="Calibri"/>
                <a:cs typeface="Calibri"/>
              </a:rPr>
              <a:t>Обязательное</a:t>
            </a:r>
            <a:r>
              <a:rPr lang="ru-RU" sz="2200" spc="-5" dirty="0" smtClean="0">
                <a:latin typeface="Calibri"/>
                <a:cs typeface="Calibri"/>
              </a:rPr>
              <a:t> условие применения санкций – ознакомление с обязанностями по соблюдению нормативных и распорядительных актов под роспись</a:t>
            </a:r>
          </a:p>
          <a:p>
            <a:pPr>
              <a:spcAft>
                <a:spcPts val="300"/>
              </a:spcAft>
            </a:pPr>
            <a:r>
              <a:rPr lang="ru-RU" sz="2200" b="1" dirty="0" smtClean="0"/>
              <a:t>Меры дисциплинарного взыскания </a:t>
            </a:r>
            <a:r>
              <a:rPr lang="ru-RU" sz="2200" dirty="0" smtClean="0"/>
              <a:t>(далее – меры ДВ) – предусмотренные федеральным законом меры воздействия на обучающегося, совершившего дисциплинарный проступок: замечание, выговор, отчисление</a:t>
            </a:r>
          </a:p>
          <a:p>
            <a:endParaRPr lang="ru-RU" sz="2400" dirty="0" smtClean="0"/>
          </a:p>
          <a:p>
            <a:endParaRPr lang="ru-RU" sz="2400" dirty="0"/>
          </a:p>
          <a:p>
            <a:r>
              <a:rPr lang="ru-RU" sz="2800" dirty="0"/>
              <a:t/>
            </a:r>
            <a:br>
              <a:rPr lang="ru-RU" sz="2800" dirty="0"/>
            </a:br>
            <a:endParaRPr lang="ru-RU" sz="2600" spc="-5" dirty="0" smtClean="0">
              <a:latin typeface="Calibri"/>
              <a:cs typeface="Calibri"/>
            </a:endParaRPr>
          </a:p>
          <a:p>
            <a:pPr marR="5080">
              <a:lnSpc>
                <a:spcPct val="91600"/>
              </a:lnSpc>
              <a:spcBef>
                <a:spcPts val="365"/>
              </a:spcBef>
            </a:pPr>
            <a:r>
              <a:rPr lang="ru-RU" sz="2600" spc="-5" dirty="0" smtClean="0">
                <a:latin typeface="Calibri"/>
                <a:cs typeface="Calibri"/>
              </a:rPr>
              <a:t> 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47966" y="533400"/>
            <a:ext cx="7362634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Понятия и термины (продолжение)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60671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3532" y="1412747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19478" y="61722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65617" y="1558572"/>
            <a:ext cx="8488338" cy="6473311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b="1" spc="-5" dirty="0" smtClean="0">
                <a:latin typeface="Calibri"/>
                <a:cs typeface="Calibri"/>
              </a:rPr>
              <a:t>Индивидуальная профилактическая работа – </a:t>
            </a:r>
            <a:r>
              <a:rPr lang="ru-RU" sz="2400" dirty="0" smtClean="0"/>
              <a:t>деятельность </a:t>
            </a:r>
            <a:r>
              <a:rPr lang="ru-RU" sz="2400" dirty="0"/>
              <a:t>по своевременному выявлению обучающихся и семей, находящихся в социально опасном положении, а также по их социально-педагогической реабилитации и (или) предупреждению совершения ими правонарушений и антиобщественных </a:t>
            </a:r>
            <a:r>
              <a:rPr lang="ru-RU" sz="2400" dirty="0" smtClean="0"/>
              <a:t>деяний</a:t>
            </a:r>
            <a:r>
              <a:rPr lang="ru-RU" sz="2200" spc="-5" dirty="0" smtClean="0">
                <a:latin typeface="Calibri"/>
                <a:cs typeface="Calibri"/>
              </a:rPr>
              <a:t>. Проводится должностными лицами (педагогами, иными) и органами образовательной организации (н-р, советом профилактики)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200" b="1" spc="-5" dirty="0" smtClean="0">
                <a:latin typeface="Calibri"/>
                <a:cs typeface="Calibri"/>
              </a:rPr>
              <a:t>Совет профилактики – </a:t>
            </a:r>
            <a:r>
              <a:rPr lang="ru-RU" sz="2400" dirty="0"/>
              <a:t>совещательных орган, координирующий деятельность должностных лиц </a:t>
            </a:r>
            <a:r>
              <a:rPr lang="ru-RU" sz="2400" dirty="0" smtClean="0"/>
              <a:t>по </a:t>
            </a:r>
            <a:r>
              <a:rPr lang="ru-RU" sz="2400" dirty="0"/>
              <a:t>индивидуальной профилактической работе с несовершеннолетними. Данный орган создается и осуществляет деятельность в соответствии с локальным нормативным актом образовательной организации</a:t>
            </a:r>
            <a:endParaRPr lang="ru-RU" sz="2200" dirty="0" smtClean="0"/>
          </a:p>
          <a:p>
            <a:endParaRPr lang="ru-RU" sz="2400" dirty="0" smtClean="0"/>
          </a:p>
          <a:p>
            <a:endParaRPr lang="ru-RU" sz="2400" dirty="0"/>
          </a:p>
          <a:p>
            <a:r>
              <a:rPr lang="ru-RU" sz="2800" dirty="0"/>
              <a:t/>
            </a:r>
            <a:br>
              <a:rPr lang="ru-RU" sz="2800" dirty="0"/>
            </a:br>
            <a:endParaRPr lang="ru-RU" sz="2600" spc="-5" dirty="0" smtClean="0">
              <a:latin typeface="Calibri"/>
              <a:cs typeface="Calibri"/>
            </a:endParaRPr>
          </a:p>
          <a:p>
            <a:pPr marR="5080">
              <a:lnSpc>
                <a:spcPct val="91600"/>
              </a:lnSpc>
              <a:spcBef>
                <a:spcPts val="365"/>
              </a:spcBef>
            </a:pPr>
            <a:r>
              <a:rPr lang="ru-RU" sz="2600" spc="-5" dirty="0" smtClean="0">
                <a:latin typeface="Calibri"/>
                <a:cs typeface="Calibri"/>
              </a:rPr>
              <a:t> 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367" y="65532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47966" y="533400"/>
            <a:ext cx="7362634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Понятия и термины (продолжение)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5651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6615" y="121920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14449" y="6565646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49382" y="1561541"/>
            <a:ext cx="8715547" cy="7296934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400" b="1" spc="-5" dirty="0" smtClean="0">
                <a:latin typeface="Calibri"/>
                <a:cs typeface="Calibri"/>
              </a:rPr>
              <a:t>Оскорбление</a:t>
            </a:r>
            <a:r>
              <a:rPr lang="ru-RU" sz="2100" spc="-5" dirty="0" smtClean="0">
                <a:latin typeface="Calibri"/>
                <a:cs typeface="Calibri"/>
              </a:rPr>
              <a:t> – унижение чести и </a:t>
            </a:r>
            <a:r>
              <a:rPr lang="ru-RU" sz="2100" spc="-5" dirty="0">
                <a:cs typeface="Calibri"/>
              </a:rPr>
              <a:t>достоинства другого лица, выраженное в неприличной или иной противоречащей общепринятым нормам морали и нравственности </a:t>
            </a:r>
            <a:r>
              <a:rPr lang="ru-RU" sz="2100" spc="-5" dirty="0" smtClean="0">
                <a:cs typeface="Calibri"/>
              </a:rPr>
              <a:t>форме. Оскорбление конкретного лица, особенно несовершеннолетнего, может считаться формой психического насилия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100" spc="-5" dirty="0">
                <a:cs typeface="Calibri"/>
              </a:rPr>
              <a:t>Оскорбление публичное – </a:t>
            </a:r>
            <a:r>
              <a:rPr lang="ru-RU" sz="2100" spc="-5" dirty="0" smtClean="0">
                <a:cs typeface="Calibri"/>
              </a:rPr>
              <a:t>оскорбление</a:t>
            </a:r>
            <a:r>
              <a:rPr lang="ru-RU" sz="2100" spc="-5" dirty="0">
                <a:cs typeface="Calibri"/>
              </a:rPr>
              <a:t>, содержащееся в публичном выступлении, публично демонстрирующемся произведении или </a:t>
            </a:r>
            <a:r>
              <a:rPr lang="ru-RU" sz="2100" spc="-5" dirty="0" smtClean="0">
                <a:cs typeface="Calibri"/>
              </a:rPr>
              <a:t>СМИ либо </a:t>
            </a:r>
            <a:r>
              <a:rPr lang="ru-RU" sz="2100" spc="-5" dirty="0">
                <a:cs typeface="Calibri"/>
              </a:rPr>
              <a:t>совершенное публично с использованием информационно-телекоммуникационных сетей, включая сеть "Интернет", или в отношении нескольких лиц, в </a:t>
            </a:r>
            <a:r>
              <a:rPr lang="ru-RU" sz="2100" spc="-5" dirty="0" smtClean="0">
                <a:cs typeface="Calibri"/>
              </a:rPr>
              <a:t>т. ч. </a:t>
            </a:r>
            <a:r>
              <a:rPr lang="ru-RU" sz="2100" spc="-5" dirty="0">
                <a:cs typeface="Calibri"/>
              </a:rPr>
              <a:t>индивидуально не </a:t>
            </a:r>
            <a:r>
              <a:rPr lang="ru-RU" sz="2100" spc="-5" dirty="0" smtClean="0">
                <a:cs typeface="Calibri"/>
              </a:rPr>
              <a:t>определенных .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100" b="1" spc="-5" dirty="0" smtClean="0">
                <a:cs typeface="Calibri"/>
              </a:rPr>
              <a:t>Оскорбление</a:t>
            </a:r>
            <a:r>
              <a:rPr lang="ru-RU" sz="2100" spc="-5" dirty="0" smtClean="0">
                <a:cs typeface="Calibri"/>
              </a:rPr>
              <a:t> является административным правонарушением и влечет наложение административного штрафа по ст.5.61 КоАП РФ. Дело возбуждается прокурором, рассматривается мировым судьей</a:t>
            </a: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r>
              <a:rPr lang="ru-RU" sz="2100" spc="-5" dirty="0" smtClean="0">
                <a:cs typeface="Calibri"/>
              </a:rPr>
              <a:t>Размеры штрафа дифференцируются в зависимости от статуса лица, допустившего оскорбление: граждане (3-5 т.р.), должностные лица (30-50 т.р.), юр. лица (100-200 т.р.), государственные, муниципальные служащие (50-100 т.р. или дисквалификация)</a:t>
            </a:r>
            <a:endParaRPr lang="ru-RU" sz="2100" spc="-5" dirty="0">
              <a:cs typeface="Calibri"/>
            </a:endParaRPr>
          </a:p>
          <a:p>
            <a:pPr marL="12700" marR="5080">
              <a:lnSpc>
                <a:spcPct val="91600"/>
              </a:lnSpc>
              <a:spcAft>
                <a:spcPts val="300"/>
              </a:spcAft>
            </a:pPr>
            <a:endParaRPr lang="ru-RU" sz="2200" spc="-5" dirty="0">
              <a:cs typeface="Calibri"/>
            </a:endParaRPr>
          </a:p>
          <a:p>
            <a:endParaRPr lang="ru-RU" sz="2400" dirty="0" smtClean="0"/>
          </a:p>
          <a:p>
            <a:endParaRPr lang="ru-RU" sz="2400" dirty="0"/>
          </a:p>
          <a:p>
            <a:r>
              <a:rPr lang="ru-RU" sz="2800" dirty="0"/>
              <a:t/>
            </a:r>
            <a:br>
              <a:rPr lang="ru-RU" sz="2800" dirty="0"/>
            </a:br>
            <a:endParaRPr lang="ru-RU" sz="2600" spc="-5" dirty="0" smtClean="0">
              <a:latin typeface="Calibri"/>
              <a:cs typeface="Calibri"/>
            </a:endParaRPr>
          </a:p>
          <a:p>
            <a:pPr marR="5080">
              <a:lnSpc>
                <a:spcPct val="91600"/>
              </a:lnSpc>
              <a:spcBef>
                <a:spcPts val="365"/>
              </a:spcBef>
            </a:pPr>
            <a:r>
              <a:rPr lang="ru-RU" sz="2600" spc="-5" dirty="0" smtClean="0">
                <a:latin typeface="Calibri"/>
                <a:cs typeface="Calibri"/>
              </a:rPr>
              <a:t> 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14450" y="65532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47966" y="533400"/>
            <a:ext cx="7362634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Понятия и термины (продолжение)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7675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3532" y="1412747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81200" y="62484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23532" y="1561541"/>
            <a:ext cx="8641398" cy="3732047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400" spc="-5" dirty="0" smtClean="0">
                <a:latin typeface="Calibri"/>
                <a:cs typeface="Calibri"/>
              </a:rPr>
              <a:t>Нецензурная брань в адрес физических лиц, в т. ч. индивидуально не определенных</a:t>
            </a:r>
          </a:p>
          <a:p>
            <a:pPr marL="12700" marR="5080">
              <a:lnSpc>
                <a:spcPct val="91600"/>
              </a:lnSpc>
              <a:spcAft>
                <a:spcPts val="400"/>
              </a:spcAft>
            </a:pPr>
            <a:r>
              <a:rPr lang="ru-RU" sz="2400" spc="-5" dirty="0" smtClean="0">
                <a:latin typeface="Calibri"/>
                <a:cs typeface="Calibri"/>
              </a:rPr>
              <a:t>Высказывания, указывающие на наличие психических или физических заболеваний (дебил, идиот, урод, больной на всю голову, лечиться надо), вредных привычек (ведёшь себя как пьяный, с похмелья, обкуренный)</a:t>
            </a:r>
            <a:endParaRPr lang="ru-RU" sz="2400" i="1" spc="-5" dirty="0" smtClean="0">
              <a:latin typeface="Calibri"/>
              <a:cs typeface="Calibri"/>
            </a:endParaRPr>
          </a:p>
          <a:p>
            <a:pPr marL="12700" marR="5080">
              <a:lnSpc>
                <a:spcPct val="91600"/>
              </a:lnSpc>
              <a:spcAft>
                <a:spcPts val="600"/>
              </a:spcAft>
            </a:pPr>
            <a:r>
              <a:rPr lang="ru-RU" sz="2400" spc="-5" dirty="0" smtClean="0">
                <a:latin typeface="Calibri"/>
                <a:cs typeface="Calibri"/>
              </a:rPr>
              <a:t>Высказывания, характеризующие человека как низкого в нравственном плане: подлец, негодяй, мерзавец, предатель…</a:t>
            </a:r>
            <a:r>
              <a:rPr lang="ru-RU" sz="2800" dirty="0"/>
              <a:t/>
            </a:r>
            <a:br>
              <a:rPr lang="ru-RU" sz="2800" dirty="0"/>
            </a:br>
            <a:endParaRPr lang="ru-RU" sz="2600" spc="-5" dirty="0" smtClean="0">
              <a:latin typeface="Calibri"/>
              <a:cs typeface="Calibri"/>
            </a:endParaRPr>
          </a:p>
          <a:p>
            <a:pPr marR="5080">
              <a:lnSpc>
                <a:spcPct val="91600"/>
              </a:lnSpc>
              <a:spcBef>
                <a:spcPts val="365"/>
              </a:spcBef>
            </a:pPr>
            <a:r>
              <a:rPr lang="ru-RU" sz="2600" spc="-5" dirty="0" smtClean="0">
                <a:latin typeface="Calibri"/>
                <a:cs typeface="Calibri"/>
              </a:rPr>
              <a:t> 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47966" y="533400"/>
            <a:ext cx="7362634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Примеры оскорблений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8681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5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F16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15150"/>
            <a:ext cx="9144000" cy="142875"/>
          </a:xfrm>
          <a:custGeom>
            <a:avLst/>
            <a:gdLst/>
            <a:ahLst/>
            <a:cxnLst/>
            <a:rect l="l" t="t" r="r" b="b"/>
            <a:pathLst>
              <a:path w="9144000" h="142875">
                <a:moveTo>
                  <a:pt x="9144000" y="0"/>
                </a:moveTo>
                <a:lnTo>
                  <a:pt x="0" y="0"/>
                </a:lnTo>
                <a:lnTo>
                  <a:pt x="0" y="142849"/>
                </a:lnTo>
                <a:lnTo>
                  <a:pt x="9144000" y="142849"/>
                </a:lnTo>
                <a:lnTo>
                  <a:pt x="9144000" y="0"/>
                </a:lnTo>
                <a:close/>
              </a:path>
            </a:pathLst>
          </a:custGeom>
          <a:solidFill>
            <a:srgbClr val="4DB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60" y="1213217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16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645" y="2172751"/>
            <a:ext cx="705321" cy="41846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520"/>
              </a:lnSpc>
            </a:pPr>
            <a:endParaRPr sz="48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51685" y="6096000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44385" y="1561541"/>
            <a:ext cx="8488338" cy="5972469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91600"/>
              </a:lnSpc>
              <a:spcAft>
                <a:spcPts val="500"/>
              </a:spcAft>
            </a:pPr>
            <a:r>
              <a:rPr lang="ru-RU" sz="2200" b="1" spc="-5" dirty="0" smtClean="0">
                <a:latin typeface="Calibri"/>
                <a:cs typeface="Calibri"/>
              </a:rPr>
              <a:t>Клевета </a:t>
            </a:r>
            <a:r>
              <a:rPr lang="ru-RU" sz="2200" spc="-5" dirty="0">
                <a:cs typeface="Calibri"/>
              </a:rPr>
              <a:t>– распространение заведомо ложных сведений, порочащих честь и достоинство другого лица или подрывающих его </a:t>
            </a:r>
            <a:r>
              <a:rPr lang="ru-RU" sz="2200" spc="-5" dirty="0" smtClean="0">
                <a:cs typeface="Calibri"/>
              </a:rPr>
              <a:t>репутацию; уголовно наказуемое деяние (преступление) (ст. 128.1 УК РФ)</a:t>
            </a:r>
          </a:p>
          <a:p>
            <a:pPr marL="12700" marR="5080">
              <a:lnSpc>
                <a:spcPct val="91600"/>
              </a:lnSpc>
              <a:spcAft>
                <a:spcPts val="500"/>
              </a:spcAft>
            </a:pPr>
            <a:r>
              <a:rPr lang="ru-RU" sz="2200" spc="-5" dirty="0" smtClean="0">
                <a:cs typeface="Calibri"/>
              </a:rPr>
              <a:t>Клевета наказывается уголовным штрафом, обязательными или принудительными работами , арестом, лишением свободы</a:t>
            </a:r>
          </a:p>
          <a:p>
            <a:pPr marL="12700" marR="5080">
              <a:lnSpc>
                <a:spcPct val="91600"/>
              </a:lnSpc>
              <a:spcAft>
                <a:spcPts val="500"/>
              </a:spcAft>
            </a:pPr>
            <a:r>
              <a:rPr lang="ru-RU" sz="2200" spc="-5" dirty="0" smtClean="0">
                <a:cs typeface="Calibri"/>
              </a:rPr>
              <a:t>Клевета публичная </a:t>
            </a:r>
            <a:r>
              <a:rPr lang="ru-RU" sz="2200" spc="-5" dirty="0">
                <a:cs typeface="Calibri"/>
              </a:rPr>
              <a:t>– </a:t>
            </a:r>
            <a:r>
              <a:rPr lang="ru-RU" sz="2200" spc="-5" dirty="0" smtClean="0">
                <a:cs typeface="Calibri"/>
              </a:rPr>
              <a:t>клевета, содержащаяся </a:t>
            </a:r>
            <a:r>
              <a:rPr lang="ru-RU" sz="2200" spc="-5" dirty="0">
                <a:cs typeface="Calibri"/>
              </a:rPr>
              <a:t>в публичном выступлении, публично демонстрирующемся произведении или </a:t>
            </a:r>
            <a:r>
              <a:rPr lang="ru-RU" sz="2200" spc="-5" dirty="0" smtClean="0">
                <a:cs typeface="Calibri"/>
              </a:rPr>
              <a:t>СМИ либо совершенная </a:t>
            </a:r>
            <a:r>
              <a:rPr lang="ru-RU" sz="2200" spc="-5" dirty="0">
                <a:cs typeface="Calibri"/>
              </a:rPr>
              <a:t>публично с использованием информационно-телекоммуникационных сетей, включая сеть "Интернет", или в отношении нескольких лиц, в </a:t>
            </a:r>
            <a:r>
              <a:rPr lang="ru-RU" sz="2200" spc="-5" dirty="0" smtClean="0">
                <a:cs typeface="Calibri"/>
              </a:rPr>
              <a:t>т. ч. </a:t>
            </a:r>
            <a:r>
              <a:rPr lang="ru-RU" sz="2200" spc="-5" dirty="0">
                <a:cs typeface="Calibri"/>
              </a:rPr>
              <a:t>индивидуально не </a:t>
            </a:r>
            <a:r>
              <a:rPr lang="ru-RU" sz="2200" spc="-5" dirty="0" smtClean="0">
                <a:cs typeface="Calibri"/>
              </a:rPr>
              <a:t>определенных</a:t>
            </a:r>
          </a:p>
          <a:p>
            <a:pPr marL="12700" marR="5080">
              <a:lnSpc>
                <a:spcPct val="91600"/>
              </a:lnSpc>
              <a:spcAft>
                <a:spcPts val="500"/>
              </a:spcAft>
            </a:pPr>
            <a:r>
              <a:rPr lang="ru-RU" sz="2200" spc="-5" dirty="0" smtClean="0">
                <a:cs typeface="Calibri"/>
              </a:rPr>
              <a:t>Отдельно в целях наказания выделяется клевета с использованием служебного положения, клевета о наличии у лица общественно-опасного заболевания, клевета, сопряженная с обвинением в насилии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800" dirty="0"/>
              <a:t/>
            </a:r>
            <a:br>
              <a:rPr lang="ru-RU" sz="2800" dirty="0"/>
            </a:br>
            <a:endParaRPr lang="ru-RU" sz="2600" spc="-5" dirty="0" smtClean="0">
              <a:latin typeface="Calibri"/>
              <a:cs typeface="Calibri"/>
            </a:endParaRPr>
          </a:p>
          <a:p>
            <a:pPr marR="5080">
              <a:lnSpc>
                <a:spcPct val="91600"/>
              </a:lnSpc>
              <a:spcBef>
                <a:spcPts val="365"/>
              </a:spcBef>
            </a:pPr>
            <a:r>
              <a:rPr lang="ru-RU" sz="2600" spc="-5" dirty="0" smtClean="0">
                <a:latin typeface="Calibri"/>
                <a:cs typeface="Calibri"/>
              </a:rPr>
              <a:t> 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1685" y="6403517"/>
            <a:ext cx="6913245" cy="0"/>
          </a:xfrm>
          <a:custGeom>
            <a:avLst/>
            <a:gdLst/>
            <a:ahLst/>
            <a:cxnLst/>
            <a:rect l="l" t="t" r="r" b="b"/>
            <a:pathLst>
              <a:path w="6913245">
                <a:moveTo>
                  <a:pt x="0" y="0"/>
                </a:moveTo>
                <a:lnTo>
                  <a:pt x="6912863" y="0"/>
                </a:lnTo>
              </a:path>
            </a:pathLst>
          </a:custGeom>
          <a:ln w="25400">
            <a:solidFill>
              <a:srgbClr val="C2C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66800" y="495795"/>
            <a:ext cx="7362634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Понятия и термины (продолжение)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03653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21888</TotalTime>
  <Words>3200</Words>
  <Application>Microsoft Office PowerPoint</Application>
  <PresentationFormat>Экран (4:3)</PresentationFormat>
  <Paragraphs>212</Paragraphs>
  <Slides>32</Slides>
  <Notes>31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Office Theme</vt:lpstr>
      <vt:lpstr>  Обязанности и юридическая ответственность обучающихся понятия, виды, санкции (разговоры о важном)        © Ванюков И. В., 2025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Новеллы Федерального закона «Об образовании в Российской Федерации»</dc:title>
  <dc:creator>дом</dc:creator>
  <cp:lastModifiedBy>Горяшина Мария Ивановна</cp:lastModifiedBy>
  <cp:revision>346</cp:revision>
  <dcterms:created xsi:type="dcterms:W3CDTF">2021-06-08T01:54:09Z</dcterms:created>
  <dcterms:modified xsi:type="dcterms:W3CDTF">2025-05-27T03:34:48Z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2019-01-18T00:00:00Z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2021-06-08T00:00:00Z</vt:filetime>
  </property>
</Properties>
</file>